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965" r:id="rId1"/>
  </p:sldMasterIdLst>
  <p:notesMasterIdLst>
    <p:notesMasterId r:id="rId24"/>
  </p:notesMasterIdLst>
  <p:handoutMasterIdLst>
    <p:handoutMasterId r:id="rId25"/>
  </p:handoutMasterIdLst>
  <p:sldIdLst>
    <p:sldId id="355" r:id="rId2"/>
    <p:sldId id="391" r:id="rId3"/>
    <p:sldId id="358" r:id="rId4"/>
    <p:sldId id="364" r:id="rId5"/>
    <p:sldId id="392" r:id="rId6"/>
    <p:sldId id="359" r:id="rId7"/>
    <p:sldId id="360" r:id="rId8"/>
    <p:sldId id="361" r:id="rId9"/>
    <p:sldId id="366" r:id="rId10"/>
    <p:sldId id="577" r:id="rId11"/>
    <p:sldId id="579" r:id="rId12"/>
    <p:sldId id="380" r:id="rId13"/>
    <p:sldId id="578" r:id="rId14"/>
    <p:sldId id="368" r:id="rId15"/>
    <p:sldId id="369" r:id="rId16"/>
    <p:sldId id="568" r:id="rId17"/>
    <p:sldId id="331" r:id="rId18"/>
    <p:sldId id="567" r:id="rId19"/>
    <p:sldId id="575" r:id="rId20"/>
    <p:sldId id="576" r:id="rId21"/>
    <p:sldId id="370" r:id="rId22"/>
    <p:sldId id="371" r:id="rId23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b="1" kern="1200">
        <a:solidFill>
          <a:schemeClr val="tx1"/>
        </a:solidFill>
        <a:latin typeface="Tekto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1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2AE29"/>
    <a:srgbClr val="FFFF66"/>
    <a:srgbClr val="33CCFF"/>
    <a:srgbClr val="FF7C80"/>
    <a:srgbClr val="FFFF00"/>
    <a:srgbClr val="FF3300"/>
    <a:srgbClr val="99CCFF"/>
    <a:srgbClr val="FF99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3"/>
    <p:restoredTop sz="82229"/>
  </p:normalViewPr>
  <p:slideViewPr>
    <p:cSldViewPr snapToObjects="1">
      <p:cViewPr varScale="1">
        <p:scale>
          <a:sx n="89" d="100"/>
          <a:sy n="89" d="100"/>
        </p:scale>
        <p:origin x="1480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83" d="100"/>
          <a:sy n="83" d="100"/>
        </p:scale>
        <p:origin x="3208" y="192"/>
      </p:cViewPr>
      <p:guideLst>
        <p:guide orient="horz" pos="3021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6"/>
          <p:cNvSpPr>
            <a:spLocks noChangeArrowheads="1"/>
          </p:cNvSpPr>
          <p:nvPr/>
        </p:nvSpPr>
        <p:spPr bwMode="auto">
          <a:xfrm>
            <a:off x="411238" y="306289"/>
            <a:ext cx="2825448" cy="301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defTabSz="857250">
              <a:lnSpc>
                <a:spcPct val="97000"/>
              </a:lnSpc>
              <a:spcBef>
                <a:spcPct val="49000"/>
              </a:spcBef>
            </a:pPr>
            <a:r>
              <a:rPr lang="en-US" sz="1700" dirty="0">
                <a:latin typeface="Comic Sans MS" charset="0"/>
              </a:rPr>
              <a:t>CMSC 411</a:t>
            </a:r>
          </a:p>
        </p:txBody>
      </p:sp>
      <p:sp>
        <p:nvSpPr>
          <p:cNvPr id="14339" name="Rectangle 7"/>
          <p:cNvSpPr>
            <a:spLocks noChangeArrowheads="1"/>
          </p:cNvSpPr>
          <p:nvPr/>
        </p:nvSpPr>
        <p:spPr bwMode="auto">
          <a:xfrm>
            <a:off x="4197048" y="306289"/>
            <a:ext cx="2612571" cy="301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algn="r" defTabSz="857250">
              <a:lnSpc>
                <a:spcPct val="97000"/>
              </a:lnSpc>
              <a:spcBef>
                <a:spcPct val="49000"/>
              </a:spcBef>
            </a:pPr>
            <a:r>
              <a:rPr lang="en-US" sz="1700">
                <a:latin typeface="Comic Sans MS" charset="0"/>
              </a:rPr>
              <a:t> page </a:t>
            </a:r>
            <a:fld id="{C4B09AB9-4717-C14C-91B4-335DA6A3B8DA}" type="slidenum">
              <a:rPr lang="en-US" sz="1700">
                <a:latin typeface="Comic Sans MS" charset="0"/>
              </a:rPr>
              <a:pPr marL="214313" indent="-214313" algn="r" defTabSz="857250">
                <a:lnSpc>
                  <a:spcPct val="97000"/>
                </a:lnSpc>
                <a:spcBef>
                  <a:spcPct val="49000"/>
                </a:spcBef>
              </a:pPr>
              <a:t>‹#›</a:t>
            </a:fld>
            <a:endParaRPr lang="en-US" sz="1700">
              <a:latin typeface="Comic Sans MS" charset="0"/>
            </a:endParaRPr>
          </a:p>
        </p:txBody>
      </p:sp>
      <p:sp>
        <p:nvSpPr>
          <p:cNvPr id="14340" name="Rectangle 8"/>
          <p:cNvSpPr>
            <a:spLocks noChangeArrowheads="1"/>
          </p:cNvSpPr>
          <p:nvPr/>
        </p:nvSpPr>
        <p:spPr bwMode="auto">
          <a:xfrm>
            <a:off x="2884715" y="295870"/>
            <a:ext cx="1770743" cy="301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defTabSz="857250">
              <a:lnSpc>
                <a:spcPct val="97000"/>
              </a:lnSpc>
            </a:pPr>
            <a:r>
              <a:rPr lang="en-US" sz="1700" dirty="0">
                <a:latin typeface="Comic Sans MS" charset="0"/>
              </a:rPr>
              <a:t>Lecture 5</a:t>
            </a:r>
          </a:p>
        </p:txBody>
      </p:sp>
      <p:sp>
        <p:nvSpPr>
          <p:cNvPr id="14341" name="Rectangle 9"/>
          <p:cNvSpPr>
            <a:spLocks noChangeArrowheads="1"/>
          </p:cNvSpPr>
          <p:nvPr/>
        </p:nvSpPr>
        <p:spPr bwMode="auto">
          <a:xfrm>
            <a:off x="572106" y="9199067"/>
            <a:ext cx="3465285" cy="249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defTabSz="857250">
              <a:lnSpc>
                <a:spcPct val="118000"/>
              </a:lnSpc>
            </a:pPr>
            <a:fld id="{1C9373A4-A71F-D743-AD72-8151717DFC27}" type="datetime1">
              <a:rPr lang="en-US" sz="1200" smtClean="0">
                <a:latin typeface="Comic Sans MS" charset="0"/>
              </a:rPr>
              <a:pPr marL="214313" indent="-214313" defTabSz="857250">
                <a:lnSpc>
                  <a:spcPct val="118000"/>
                </a:lnSpc>
              </a:pPr>
              <a:t>9/21/22</a:t>
            </a:fld>
            <a:r>
              <a:rPr lang="en-US" sz="1200" dirty="0">
                <a:latin typeface="Comic Sans MS" charset="0"/>
              </a:rPr>
              <a:t>  </a:t>
            </a:r>
            <a:fld id="{A9645366-680E-A142-9061-9CE8FF6C9B99}" type="datetime10">
              <a:rPr lang="en-US" sz="1200">
                <a:latin typeface="Comic Sans MS" charset="0"/>
              </a:rPr>
              <a:pPr marL="214313" indent="-214313" defTabSz="857250">
                <a:lnSpc>
                  <a:spcPct val="118000"/>
                </a:lnSpc>
              </a:pPr>
              <a:t>11:01</a:t>
            </a:fld>
            <a:endParaRPr lang="en-US" sz="1200" dirty="0"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3944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5713" y="1200150"/>
            <a:ext cx="4806950" cy="360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5363" name="Rectangle 8"/>
          <p:cNvSpPr>
            <a:spLocks noChangeArrowheads="1"/>
          </p:cNvSpPr>
          <p:nvPr/>
        </p:nvSpPr>
        <p:spPr bwMode="auto">
          <a:xfrm>
            <a:off x="411239" y="689670"/>
            <a:ext cx="3012924" cy="301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defTabSz="857250">
              <a:lnSpc>
                <a:spcPct val="97000"/>
              </a:lnSpc>
              <a:spcBef>
                <a:spcPct val="49000"/>
              </a:spcBef>
            </a:pPr>
            <a:r>
              <a:rPr lang="en-US" sz="1700" b="0">
                <a:latin typeface="Comic Sans MS" charset="0"/>
              </a:rPr>
              <a:t>Comp 411 Lectures, Fall ‘06</a:t>
            </a:r>
          </a:p>
        </p:txBody>
      </p:sp>
      <p:sp>
        <p:nvSpPr>
          <p:cNvPr id="15364" name="Rectangle 9"/>
          <p:cNvSpPr>
            <a:spLocks noChangeArrowheads="1"/>
          </p:cNvSpPr>
          <p:nvPr/>
        </p:nvSpPr>
        <p:spPr bwMode="auto">
          <a:xfrm>
            <a:off x="3424162" y="689671"/>
            <a:ext cx="2611362" cy="301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algn="r" defTabSz="857250">
              <a:lnSpc>
                <a:spcPct val="97000"/>
              </a:lnSpc>
              <a:spcBef>
                <a:spcPct val="49000"/>
              </a:spcBef>
            </a:pPr>
            <a:r>
              <a:rPr lang="en-US" sz="1700" b="0">
                <a:latin typeface="Comic Sans MS" charset="0"/>
              </a:rPr>
              <a:t>Notes for slide </a:t>
            </a:r>
            <a:fld id="{5DD8205C-9898-9B44-86A6-07C8F5376F73}" type="slidenum">
              <a:rPr lang="en-US" sz="1700" b="0">
                <a:latin typeface="Comic Sans MS" charset="0"/>
              </a:rPr>
              <a:pPr marL="214313" indent="-214313" algn="r" defTabSz="857250">
                <a:lnSpc>
                  <a:spcPct val="97000"/>
                </a:lnSpc>
                <a:spcBef>
                  <a:spcPct val="49000"/>
                </a:spcBef>
              </a:pPr>
              <a:t>‹#›</a:t>
            </a:fld>
            <a:endParaRPr lang="en-US" sz="1700" b="0">
              <a:latin typeface="Comic Sans MS" charset="0"/>
            </a:endParaRPr>
          </a:p>
        </p:txBody>
      </p:sp>
      <p:sp>
        <p:nvSpPr>
          <p:cNvPr id="15365" name="Rectangle 11"/>
          <p:cNvSpPr>
            <a:spLocks noChangeArrowheads="1"/>
          </p:cNvSpPr>
          <p:nvPr/>
        </p:nvSpPr>
        <p:spPr bwMode="auto">
          <a:xfrm>
            <a:off x="406400" y="9042797"/>
            <a:ext cx="3470124" cy="249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423" tIns="23501" rIns="60423" bIns="23501">
            <a:spAutoFit/>
          </a:bodyPr>
          <a:lstStyle/>
          <a:p>
            <a:pPr marL="214313" indent="-214313" defTabSz="857250">
              <a:lnSpc>
                <a:spcPct val="118000"/>
              </a:lnSpc>
            </a:pPr>
            <a:r>
              <a:rPr lang="en-US" sz="1200" b="0">
                <a:latin typeface="Comic Sans MS" charset="0"/>
              </a:rPr>
              <a:t>Leonard McMillan  </a:t>
            </a:r>
            <a:fld id="{E508152E-4ECE-244D-BFA8-7E9DF1C559FC}" type="datetime1">
              <a:rPr lang="en-US" sz="1200" b="0">
                <a:latin typeface="Comic Sans MS" charset="0"/>
              </a:rPr>
              <a:pPr marL="214313" indent="-214313" defTabSz="857250">
                <a:lnSpc>
                  <a:spcPct val="118000"/>
                </a:lnSpc>
              </a:pPr>
              <a:t>9/21/22</a:t>
            </a:fld>
            <a:r>
              <a:rPr lang="en-US" sz="1200" b="0">
                <a:latin typeface="Comic Sans MS" charset="0"/>
              </a:rPr>
              <a:t>  </a:t>
            </a:r>
            <a:fld id="{A0E5EC4C-A53F-0C4E-A217-945551D253B1}" type="datetime10">
              <a:rPr lang="en-US" sz="1200" b="0">
                <a:latin typeface="Comic Sans MS" charset="0"/>
              </a:rPr>
              <a:pPr marL="214313" indent="-214313" defTabSz="857250">
                <a:lnSpc>
                  <a:spcPct val="118000"/>
                </a:lnSpc>
              </a:pPr>
              <a:t>11:01</a:t>
            </a:fld>
            <a:endParaRPr lang="en-US" sz="1200" b="0"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715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7410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976086" y="4560988"/>
            <a:ext cx="5363029" cy="431720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6711" tIns="48355" rIns="96711" bIns="4835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403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608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481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017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63" y="4560988"/>
            <a:ext cx="5851676" cy="431928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379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63" y="4560988"/>
            <a:ext cx="5851676" cy="431928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525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22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63" y="4560988"/>
            <a:ext cx="5851676" cy="431928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560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63" y="4560988"/>
            <a:ext cx="5851676" cy="431928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63" y="4560988"/>
            <a:ext cx="5851676" cy="431928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789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763" y="4560988"/>
            <a:ext cx="5851676" cy="431928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29" tIns="45715" rIns="91429" bIns="45715"/>
          <a:lstStyle/>
          <a:p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284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6553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1429" tIns="45715" rIns="91429" bIns="45715"/>
          <a:lstStyle/>
          <a:p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613" name="Rectangle 5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304800" y="1881149"/>
            <a:ext cx="8534400" cy="1506575"/>
          </a:xfrm>
          <a:noFill/>
        </p:spPr>
        <p:txBody>
          <a:bodyPr lIns="91432" rIns="91432" anchor="b">
            <a:noAutofit/>
          </a:bodyPr>
          <a:lstStyle>
            <a:lvl1pPr algn="ctr"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en-US" dirty="0" err="1"/>
              <a:t>CMSC</a:t>
            </a:r>
            <a:r>
              <a:rPr lang="en-US" altLang="en-US" dirty="0"/>
              <a:t> 411</a:t>
            </a:r>
            <a:br>
              <a:rPr lang="en-US" altLang="en-US" dirty="0"/>
            </a:br>
            <a:r>
              <a:rPr lang="en-US" altLang="en-US" dirty="0"/>
              <a:t>Lecture - </a:t>
            </a:r>
          </a:p>
        </p:txBody>
      </p:sp>
      <p:sp>
        <p:nvSpPr>
          <p:cNvPr id="70861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81000" y="3524250"/>
            <a:ext cx="8458200" cy="2587625"/>
          </a:xfrm>
        </p:spPr>
        <p:txBody>
          <a:bodyPr lIns="91432" tIns="45716" rIns="91432" bIns="45716"/>
          <a:lstStyle>
            <a:lvl1pPr marL="0" indent="0" algn="ctr">
              <a:buFont typeface="Wingdings 2" pitchFamily="18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  <a:endParaRPr lang="en-US" altLang="en-US" dirty="0"/>
          </a:p>
        </p:txBody>
      </p:sp>
      <p:sp>
        <p:nvSpPr>
          <p:cNvPr id="8" name="Date Placeholder 7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12954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defRPr sz="1400">
                <a:solidFill>
                  <a:srgbClr val="FFFFFF"/>
                </a:solidFill>
                <a:latin typeface="Arial Narrow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Footer Placeholder 8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733800" y="6248400"/>
            <a:ext cx="2895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50000"/>
              </a:spcBef>
              <a:defRPr sz="1400">
                <a:solidFill>
                  <a:srgbClr val="FFFFFF"/>
                </a:solidFill>
                <a:latin typeface="Arial Narrow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" name="Rectangle 9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0" y="6400800"/>
            <a:ext cx="457200" cy="3810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0D1169FB-82AF-0541-87C5-36D285C4D8E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E22BDC-2394-274D-88F7-F26549147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1657"/>
            <a:ext cx="2286000" cy="64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36684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36C3A6-3EB8-044D-AB1E-3C0B37B0C9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271466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0"/>
            <a:ext cx="2286000" cy="685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705600" cy="68580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33A531-1237-D340-BE93-DD9C2D3A786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3566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708025"/>
            <a:ext cx="4495800" cy="61499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08025"/>
            <a:ext cx="4495800" cy="61499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FD3F83-DD56-5142-86FD-9ADB54A4A3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3210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0" y="304800"/>
            <a:ext cx="9144000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143000"/>
            <a:ext cx="3848100" cy="2476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10100" y="1143000"/>
            <a:ext cx="3848100" cy="2476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09600" y="3771900"/>
            <a:ext cx="3848100" cy="2476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10100" y="3771900"/>
            <a:ext cx="3848100" cy="2476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0822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4800"/>
            <a:ext cx="9144000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609600" y="1143000"/>
            <a:ext cx="3848100" cy="5105400"/>
          </a:xfrm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0100" y="1143000"/>
            <a:ext cx="3848100" cy="5105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4285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0" y="6535132"/>
            <a:ext cx="381000" cy="3048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A61889-E135-564A-857A-F15D184E0CC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B47936-1C2B-054A-B62E-473D70A38C5A}"/>
              </a:ext>
            </a:extLst>
          </p:cNvPr>
          <p:cNvSpPr txBox="1"/>
          <p:nvPr/>
        </p:nvSpPr>
        <p:spPr>
          <a:xfrm>
            <a:off x="152400" y="6535132"/>
            <a:ext cx="304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/>
              <a:t>CMSC 411 – Lecture 5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5903A55-4B67-3341-943B-C81042679A19}"/>
              </a:ext>
            </a:extLst>
          </p:cNvPr>
          <p:cNvCxnSpPr/>
          <p:nvPr userDrawn="1"/>
        </p:nvCxnSpPr>
        <p:spPr bwMode="auto">
          <a:xfrm flipV="1">
            <a:off x="0" y="6477000"/>
            <a:ext cx="9144000" cy="635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2AE2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397934924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77F1AD-823B-374D-9D59-8DAD18230F7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62136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08025"/>
            <a:ext cx="4495800" cy="6149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08025"/>
            <a:ext cx="4495800" cy="6149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A88E16-939C-254C-9AE2-A99AA33E2A9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04703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E41BDC-F549-1A4D-B960-A950326F154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0966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ECCA80-82B0-5D4D-92AF-5B3F3234363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69529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6983BC-64B8-0643-97ED-9E6296923D4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200279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86AFCA-7B31-544A-BF08-47EE56402AB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2526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0A5827-9ED5-6841-A5B2-1411D4000E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041178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58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9144000" cy="701675"/>
          </a:xfrm>
          <a:prstGeom prst="rect">
            <a:avLst/>
          </a:prstGeom>
          <a:solidFill>
            <a:srgbClr val="F2AE29"/>
          </a:solidFill>
          <a:ln w="9525">
            <a:noFill/>
            <a:miter lim="800000"/>
            <a:headEnd/>
            <a:tailEnd/>
          </a:ln>
        </p:spPr>
        <p:txBody>
          <a:bodyPr vert="horz" wrap="square" lIns="182863" tIns="45716" rIns="182863" bIns="45716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7075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708025"/>
            <a:ext cx="8763000" cy="569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63" tIns="137148" rIns="182863" bIns="1371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</p:txBody>
      </p:sp>
      <p:sp>
        <p:nvSpPr>
          <p:cNvPr id="70758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86800" y="6477000"/>
            <a:ext cx="381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latin typeface="Arial Narrow" charset="0"/>
                <a:cs typeface="Tahoma" charset="0"/>
              </a:defRPr>
            </a:lvl1pPr>
          </a:lstStyle>
          <a:p>
            <a:pPr>
              <a:defRPr/>
            </a:pPr>
            <a:fld id="{0D8816F0-3018-B248-B321-6AB44144174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463550" y="1812925"/>
            <a:ext cx="190500" cy="467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259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6" r:id="rId1"/>
    <p:sldLayoutId id="2147483967" r:id="rId2"/>
    <p:sldLayoutId id="2147483968" r:id="rId3"/>
    <p:sldLayoutId id="2147483969" r:id="rId4"/>
    <p:sldLayoutId id="2147483970" r:id="rId5"/>
    <p:sldLayoutId id="2147483971" r:id="rId6"/>
    <p:sldLayoutId id="2147483972" r:id="rId7"/>
    <p:sldLayoutId id="2147483973" r:id="rId8"/>
    <p:sldLayoutId id="2147483974" r:id="rId9"/>
    <p:sldLayoutId id="2147483975" r:id="rId10"/>
    <p:sldLayoutId id="2147483976" r:id="rId11"/>
    <p:sldLayoutId id="2147483977" r:id="rId12"/>
    <p:sldLayoutId id="2147483978" r:id="rId13"/>
    <p:sldLayoutId id="2147483979" r:id="rId14"/>
  </p:sldLayoutIdLst>
  <p:transition spd="med"/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1"/>
          </a:solidFill>
          <a:effectLst/>
          <a:latin typeface="+mj-lt"/>
          <a:ea typeface="ＭＳ Ｐゴシック" charset="0"/>
          <a:cs typeface="Tahoma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Tahoma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Tahoma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Tahoma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  <a:ea typeface="ＭＳ Ｐゴシック" charset="-128"/>
          <a:cs typeface="Tahoma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9pPr>
    </p:titleStyle>
    <p:bodyStyle>
      <a:lvl1pPr marL="0" indent="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 2" charset="0"/>
        <a:buNone/>
        <a:defRPr kumimoji="1" sz="2800">
          <a:solidFill>
            <a:schemeClr val="tx1"/>
          </a:solidFill>
          <a:effectLst/>
          <a:latin typeface="+mn-lt"/>
          <a:ea typeface="ＭＳ Ｐゴシック" charset="0"/>
          <a:cs typeface="Tahoma"/>
        </a:defRPr>
      </a:lvl1pPr>
      <a:lvl2pPr marL="519113" indent="-288925" algn="l" rtl="0" eaLnBrk="1" fontAlgn="base" hangingPunct="1">
        <a:spcBef>
          <a:spcPct val="20000"/>
        </a:spcBef>
        <a:spcAft>
          <a:spcPct val="0"/>
        </a:spcAft>
        <a:buClr>
          <a:srgbClr val="FFC000"/>
        </a:buClr>
        <a:buSzPct val="85000"/>
        <a:buFont typeface="Wingdings" charset="0"/>
        <a:buChar char="l"/>
        <a:tabLst/>
        <a:defRPr kumimoji="1" sz="2300">
          <a:solidFill>
            <a:schemeClr val="tx1"/>
          </a:solidFill>
          <a:effectLst/>
          <a:latin typeface="+mn-lt"/>
          <a:ea typeface="Tahoma"/>
          <a:cs typeface="Tahoma" charset="0"/>
        </a:defRPr>
      </a:lvl2pPr>
      <a:lvl3pPr marL="1028700" indent="-2794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charset="0"/>
        <a:buChar char="Ø"/>
        <a:tabLst/>
        <a:defRPr kumimoji="1" sz="2000">
          <a:solidFill>
            <a:schemeClr val="tx1"/>
          </a:solidFill>
          <a:effectLst/>
          <a:latin typeface="+mn-lt"/>
          <a:ea typeface="Tahoma"/>
          <a:cs typeface="Tahoma" charset="0"/>
        </a:defRPr>
      </a:lvl3pPr>
      <a:lvl4pPr marL="1374775" indent="-230188" algn="l" rtl="0" eaLnBrk="1" fontAlgn="base" hangingPunct="1">
        <a:spcBef>
          <a:spcPct val="20000"/>
        </a:spcBef>
        <a:spcAft>
          <a:spcPct val="0"/>
        </a:spcAft>
        <a:buChar char="–"/>
        <a:tabLst/>
        <a:defRPr kumimoji="1">
          <a:solidFill>
            <a:schemeClr val="tx1"/>
          </a:solidFill>
          <a:effectLst/>
          <a:latin typeface="+mn-lt"/>
          <a:ea typeface="Tahoma"/>
          <a:cs typeface="Tahoma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/>
          <a:latin typeface="+mn-lt"/>
          <a:ea typeface="Tahoma"/>
          <a:cs typeface="Tahoma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04800" y="354013"/>
            <a:ext cx="8534400" cy="2370137"/>
          </a:xfrm>
        </p:spPr>
        <p:txBody>
          <a:bodyPr/>
          <a:lstStyle/>
          <a:p>
            <a:pPr algn="ctr" eaLnBrk="1" hangingPunct="1">
              <a:defRPr/>
            </a:pPr>
            <a:b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</a:br>
            <a:r>
              <a:rPr lang="en-US" sz="3600" dirty="0">
                <a:latin typeface="Tahoma" charset="0"/>
                <a:cs typeface="ＭＳ Ｐゴシック" charset="0"/>
              </a:rPr>
              <a:t>Introduction to </a:t>
            </a:r>
            <a:br>
              <a:rPr lang="en-US" sz="3600" dirty="0">
                <a:latin typeface="Tahoma" charset="0"/>
                <a:cs typeface="ＭＳ Ｐゴシック" charset="0"/>
              </a:rPr>
            </a:br>
            <a:r>
              <a:rPr lang="en-US" sz="3600" dirty="0">
                <a:latin typeface="Tahoma" charset="0"/>
                <a:cs typeface="ＭＳ Ｐゴシック" charset="0"/>
              </a:rPr>
              <a:t>Instruction Set Architecture</a:t>
            </a:r>
            <a:endParaRPr lang="en-US" sz="3600" b="1" dirty="0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 2" charset="0"/>
              <a:buNone/>
              <a:defRPr/>
            </a:pPr>
            <a:r>
              <a:rPr lang="en-US" sz="3200" dirty="0">
                <a:latin typeface="Tahoma" charset="0"/>
                <a:ea typeface="ＭＳ Ｐゴシック" charset="0"/>
                <a:cs typeface="ＭＳ Ｐゴシック" charset="0"/>
              </a:rPr>
              <a:t>Ergun </a:t>
            </a:r>
            <a:r>
              <a:rPr lang="en-US" sz="3200" dirty="0" err="1">
                <a:latin typeface="Tahoma" charset="0"/>
                <a:ea typeface="ＭＳ Ｐゴシック" charset="0"/>
                <a:cs typeface="ＭＳ Ｐゴシック" charset="0"/>
              </a:rPr>
              <a:t>Simsek</a:t>
            </a:r>
            <a:endParaRPr lang="en-US" dirty="0">
              <a:solidFill>
                <a:schemeClr val="tx1"/>
              </a:solidFill>
              <a:latin typeface="Tahoma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120000"/>
              </a:lnSpc>
              <a:buFont typeface="Wingdings 2" charset="0"/>
              <a:buNone/>
              <a:defRPr/>
            </a:pPr>
            <a:endParaRPr lang="en-US" dirty="0">
              <a:solidFill>
                <a:schemeClr val="tx1"/>
              </a:solidFill>
              <a:latin typeface="Tahoma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120000"/>
              </a:lnSpc>
              <a:buFont typeface="Wingdings 2" charset="0"/>
              <a:buNone/>
              <a:defRPr/>
            </a:pPr>
            <a:r>
              <a:rPr lang="en-US" dirty="0">
                <a:solidFill>
                  <a:schemeClr val="tx1"/>
                </a:solidFill>
                <a:latin typeface="Tahoma" charset="0"/>
                <a:ea typeface="ＭＳ Ｐゴシック" charset="0"/>
                <a:cs typeface="ＭＳ Ｐゴシック" charset="0"/>
              </a:rPr>
              <a:t>Lecture 4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2E2715-2E60-8B45-C14B-B347522F8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picture: RISC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37F43AF-16AB-95EE-3F96-BC828D5BE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143000"/>
            <a:ext cx="8763000" cy="5257800"/>
          </a:xfrm>
        </p:spPr>
        <p:txBody>
          <a:bodyPr/>
          <a:lstStyle/>
          <a:p>
            <a:pPr lvl="1">
              <a:defRPr/>
            </a:pPr>
            <a:r>
              <a:rPr lang="en-US" sz="2800" dirty="0"/>
              <a:t>Memory is distinct from data path</a:t>
            </a:r>
          </a:p>
          <a:p>
            <a:pPr lvl="1">
              <a:defRPr/>
            </a:pPr>
            <a:r>
              <a:rPr lang="en-US" sz="2800" dirty="0"/>
              <a:t>Registers are in data path</a:t>
            </a:r>
          </a:p>
          <a:p>
            <a:pPr lvl="1">
              <a:defRPr/>
            </a:pPr>
            <a:r>
              <a:rPr lang="en-US" sz="2800" dirty="0"/>
              <a:t>Program is stored in memory</a:t>
            </a:r>
          </a:p>
          <a:p>
            <a:pPr lvl="1">
              <a:defRPr/>
            </a:pPr>
            <a:r>
              <a:rPr lang="en-US" sz="2800" dirty="0"/>
              <a:t>Control unit fetches instructions from memory</a:t>
            </a:r>
          </a:p>
          <a:p>
            <a:pPr lvl="1">
              <a:defRPr/>
            </a:pPr>
            <a:r>
              <a:rPr lang="en-US" sz="2800" dirty="0"/>
              <a:t>Control unit tells data path what to do</a:t>
            </a:r>
          </a:p>
          <a:p>
            <a:pPr lvl="1">
              <a:defRPr/>
            </a:pPr>
            <a:r>
              <a:rPr lang="en-US" sz="2800" dirty="0"/>
              <a:t>Data can be moved from memory to registers, or from registers to memory</a:t>
            </a:r>
            <a:endParaRPr lang="en-US" sz="3200" dirty="0"/>
          </a:p>
          <a:p>
            <a:pPr lvl="1">
              <a:defRPr/>
            </a:pPr>
            <a:r>
              <a:rPr lang="en-US" sz="2800" dirty="0"/>
              <a:t>All data processing (e.g., arithmetic) takes place within the data path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38D03A-8CBA-52EE-3B5A-6B1B834839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8ECCA80-82B0-5D4D-92AF-5B3F32343634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15656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20429-A908-E82C-EAC6-F427BB8C6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5AAD3-AC68-F495-A7E7-F49281E357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A61889-E135-564A-857A-F15D184E0CC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3FCCB4-ADE5-D320-7748-A025FDB8B84E}"/>
              </a:ext>
            </a:extLst>
          </p:cNvPr>
          <p:cNvSpPr txBox="1"/>
          <p:nvPr/>
        </p:nvSpPr>
        <p:spPr>
          <a:xfrm>
            <a:off x="3111561" y="3167390"/>
            <a:ext cx="46434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Courier New" charset="0"/>
              </a:rPr>
              <a:t>add $10, $11, $9</a:t>
            </a:r>
            <a:r>
              <a:rPr lang="en-US" sz="2800" dirty="0"/>
              <a:t> </a:t>
            </a:r>
            <a:endParaRPr lang="en-US" dirty="0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7B34D14-70B2-4781-581A-72B7977C5F40}"/>
              </a:ext>
            </a:extLst>
          </p:cNvPr>
          <p:cNvGrpSpPr/>
          <p:nvPr/>
        </p:nvGrpSpPr>
        <p:grpSpPr>
          <a:xfrm>
            <a:off x="2122476" y="4851300"/>
            <a:ext cx="5032435" cy="369332"/>
            <a:chOff x="2355851" y="4572000"/>
            <a:chExt cx="5032435" cy="369332"/>
          </a:xfrm>
        </p:grpSpPr>
        <p:sp>
          <p:nvSpPr>
            <p:cNvPr id="46" name="Text Box 186">
              <a:extLst>
                <a:ext uri="{FF2B5EF4-FFF2-40B4-BE49-F238E27FC236}">
                  <a16:creationId xmlns:a16="http://schemas.microsoft.com/office/drawing/2014/main" id="{3A029C1F-A6BF-356F-FCD7-5A58630234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5851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 dirty="0"/>
                <a:t>0</a:t>
              </a:r>
            </a:p>
          </p:txBody>
        </p:sp>
        <p:sp>
          <p:nvSpPr>
            <p:cNvPr id="47" name="Text Box 187">
              <a:extLst>
                <a:ext uri="{FF2B5EF4-FFF2-40B4-BE49-F238E27FC236}">
                  <a16:creationId xmlns:a16="http://schemas.microsoft.com/office/drawing/2014/main" id="{928048D4-8598-09EC-665B-8F2B230BDB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50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48" name="Text Box 188">
              <a:extLst>
                <a:ext uri="{FF2B5EF4-FFF2-40B4-BE49-F238E27FC236}">
                  <a16:creationId xmlns:a16="http://schemas.microsoft.com/office/drawing/2014/main" id="{3CD0AF68-49A0-04FA-1082-EFB34428CA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74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49" name="Text Box 189">
              <a:extLst>
                <a:ext uri="{FF2B5EF4-FFF2-40B4-BE49-F238E27FC236}">
                  <a16:creationId xmlns:a16="http://schemas.microsoft.com/office/drawing/2014/main" id="{D76A3E74-4E76-CE29-6151-A5BEDFE9C9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098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 dirty="0"/>
                <a:t>0</a:t>
              </a:r>
            </a:p>
          </p:txBody>
        </p:sp>
        <p:sp>
          <p:nvSpPr>
            <p:cNvPr id="50" name="Text Box 190">
              <a:extLst>
                <a:ext uri="{FF2B5EF4-FFF2-40B4-BE49-F238E27FC236}">
                  <a16:creationId xmlns:a16="http://schemas.microsoft.com/office/drawing/2014/main" id="{E08709E1-6EB8-F1B7-DFAF-B93BDA0E86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622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51" name="Text Box 191">
              <a:extLst>
                <a:ext uri="{FF2B5EF4-FFF2-40B4-BE49-F238E27FC236}">
                  <a16:creationId xmlns:a16="http://schemas.microsoft.com/office/drawing/2014/main" id="{85735817-6957-101F-870A-BE2B98E05F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146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52" name="Text Box 192">
              <a:extLst>
                <a:ext uri="{FF2B5EF4-FFF2-40B4-BE49-F238E27FC236}">
                  <a16:creationId xmlns:a16="http://schemas.microsoft.com/office/drawing/2014/main" id="{9CA29AC2-20C2-CA11-B5D1-43719E67D2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670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53" name="Text Box 193">
              <a:extLst>
                <a:ext uri="{FF2B5EF4-FFF2-40B4-BE49-F238E27FC236}">
                  <a16:creationId xmlns:a16="http://schemas.microsoft.com/office/drawing/2014/main" id="{71868864-AA79-3DB4-0861-797874EE9A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19476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1</a:t>
              </a:r>
            </a:p>
          </p:txBody>
        </p:sp>
        <p:sp>
          <p:nvSpPr>
            <p:cNvPr id="54" name="Text Box 194">
              <a:extLst>
                <a:ext uri="{FF2B5EF4-FFF2-40B4-BE49-F238E27FC236}">
                  <a16:creationId xmlns:a16="http://schemas.microsoft.com/office/drawing/2014/main" id="{27468D03-8201-9857-295C-5E0AB3331A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18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55" name="Text Box 195">
              <a:extLst>
                <a:ext uri="{FF2B5EF4-FFF2-40B4-BE49-F238E27FC236}">
                  <a16:creationId xmlns:a16="http://schemas.microsoft.com/office/drawing/2014/main" id="{96170EE1-58DF-FC16-487C-A669108811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24276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1</a:t>
              </a:r>
            </a:p>
          </p:txBody>
        </p:sp>
        <p:sp>
          <p:nvSpPr>
            <p:cNvPr id="56" name="Text Box 196">
              <a:extLst>
                <a:ext uri="{FF2B5EF4-FFF2-40B4-BE49-F238E27FC236}">
                  <a16:creationId xmlns:a16="http://schemas.microsoft.com/office/drawing/2014/main" id="{E3C81682-797B-20FF-6695-ED8574CC33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76676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1</a:t>
              </a:r>
            </a:p>
          </p:txBody>
        </p:sp>
        <p:sp>
          <p:nvSpPr>
            <p:cNvPr id="57" name="Text Box 197">
              <a:extLst>
                <a:ext uri="{FF2B5EF4-FFF2-40B4-BE49-F238E27FC236}">
                  <a16:creationId xmlns:a16="http://schemas.microsoft.com/office/drawing/2014/main" id="{67C23A82-704A-4600-972F-C26BCBF45B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90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58" name="Text Box 198">
              <a:extLst>
                <a:ext uri="{FF2B5EF4-FFF2-40B4-BE49-F238E27FC236}">
                  <a16:creationId xmlns:a16="http://schemas.microsoft.com/office/drawing/2014/main" id="{ACC6E8B1-E9C7-D9F9-4045-B1A6C1E99C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81476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1</a:t>
              </a:r>
            </a:p>
          </p:txBody>
        </p:sp>
        <p:sp>
          <p:nvSpPr>
            <p:cNvPr id="59" name="Text Box 199">
              <a:extLst>
                <a:ext uri="{FF2B5EF4-FFF2-40B4-BE49-F238E27FC236}">
                  <a16:creationId xmlns:a16="http://schemas.microsoft.com/office/drawing/2014/main" id="{A64CE111-3501-1597-F7F1-532D9E523B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338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60" name="Text Box 200">
              <a:extLst>
                <a:ext uri="{FF2B5EF4-FFF2-40B4-BE49-F238E27FC236}">
                  <a16:creationId xmlns:a16="http://schemas.microsoft.com/office/drawing/2014/main" id="{D3241F33-71F4-631E-A07B-769DB38D77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62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61" name="Text Box 201">
              <a:extLst>
                <a:ext uri="{FF2B5EF4-FFF2-40B4-BE49-F238E27FC236}">
                  <a16:creationId xmlns:a16="http://schemas.microsoft.com/office/drawing/2014/main" id="{B269F47D-A840-EE15-9B65-375D213B8E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38676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1</a:t>
              </a:r>
            </a:p>
          </p:txBody>
        </p:sp>
        <p:sp>
          <p:nvSpPr>
            <p:cNvPr id="62" name="Text Box 202">
              <a:extLst>
                <a:ext uri="{FF2B5EF4-FFF2-40B4-BE49-F238E27FC236}">
                  <a16:creationId xmlns:a16="http://schemas.microsoft.com/office/drawing/2014/main" id="{71BEA566-957A-1B7A-3344-986CB103BE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910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63" name="Text Box 203">
              <a:extLst>
                <a:ext uri="{FF2B5EF4-FFF2-40B4-BE49-F238E27FC236}">
                  <a16:creationId xmlns:a16="http://schemas.microsoft.com/office/drawing/2014/main" id="{C3E41895-3764-D998-A7C5-A6ECD0F02A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43476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1</a:t>
              </a:r>
            </a:p>
          </p:txBody>
        </p:sp>
        <p:sp>
          <p:nvSpPr>
            <p:cNvPr id="64" name="Text Box 204">
              <a:extLst>
                <a:ext uri="{FF2B5EF4-FFF2-40B4-BE49-F238E27FC236}">
                  <a16:creationId xmlns:a16="http://schemas.microsoft.com/office/drawing/2014/main" id="{F5B0ADBF-A4BE-B96C-AB75-31A6FB7033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958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65" name="Text Box 205">
              <a:extLst>
                <a:ext uri="{FF2B5EF4-FFF2-40B4-BE49-F238E27FC236}">
                  <a16:creationId xmlns:a16="http://schemas.microsoft.com/office/drawing/2014/main" id="{BB20AE9C-21DF-D558-C13B-3FB5C9FD48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48276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1</a:t>
              </a:r>
            </a:p>
          </p:txBody>
        </p:sp>
        <p:sp>
          <p:nvSpPr>
            <p:cNvPr id="66" name="Text Box 206">
              <a:extLst>
                <a:ext uri="{FF2B5EF4-FFF2-40B4-BE49-F238E27FC236}">
                  <a16:creationId xmlns:a16="http://schemas.microsoft.com/office/drawing/2014/main" id="{09A622F3-EF00-F5CB-BBAA-4842517F42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006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67" name="Text Box 210">
              <a:extLst>
                <a:ext uri="{FF2B5EF4-FFF2-40B4-BE49-F238E27FC236}">
                  <a16:creationId xmlns:a16="http://schemas.microsoft.com/office/drawing/2014/main" id="{F8A16554-24AE-78B3-B02F-B17E0F5EC2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24601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1</a:t>
              </a:r>
            </a:p>
          </p:txBody>
        </p:sp>
        <p:sp>
          <p:nvSpPr>
            <p:cNvPr id="68" name="Text Box 211">
              <a:extLst>
                <a:ext uri="{FF2B5EF4-FFF2-40B4-BE49-F238E27FC236}">
                  <a16:creationId xmlns:a16="http://schemas.microsoft.com/office/drawing/2014/main" id="{9BC4FC28-06D7-CE4E-49D7-D7FD5C4CDB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77000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69" name="Text Box 212">
              <a:extLst>
                <a:ext uri="{FF2B5EF4-FFF2-40B4-BE49-F238E27FC236}">
                  <a16:creationId xmlns:a16="http://schemas.microsoft.com/office/drawing/2014/main" id="{D55918B1-7629-ECE3-215B-3A4F74F23D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29400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70" name="Text Box 213">
              <a:extLst>
                <a:ext uri="{FF2B5EF4-FFF2-40B4-BE49-F238E27FC236}">
                  <a16:creationId xmlns:a16="http://schemas.microsoft.com/office/drawing/2014/main" id="{987F87DA-79F9-5627-2589-90A66ADA07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81800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71" name="Text Box 214">
              <a:extLst>
                <a:ext uri="{FF2B5EF4-FFF2-40B4-BE49-F238E27FC236}">
                  <a16:creationId xmlns:a16="http://schemas.microsoft.com/office/drawing/2014/main" id="{4CB24A96-EC5E-2EEA-F325-183994C5AC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34200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72" name="Text Box 215">
              <a:extLst>
                <a:ext uri="{FF2B5EF4-FFF2-40B4-BE49-F238E27FC236}">
                  <a16:creationId xmlns:a16="http://schemas.microsoft.com/office/drawing/2014/main" id="{F8EE6D57-32AF-036F-FD3E-24290FD5D3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86600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73" name="Text Box 216">
              <a:extLst>
                <a:ext uri="{FF2B5EF4-FFF2-40B4-BE49-F238E27FC236}">
                  <a16:creationId xmlns:a16="http://schemas.microsoft.com/office/drawing/2014/main" id="{0B5941C0-7C12-9E03-F2B3-DE7CF87F5D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530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74" name="Text Box 217">
              <a:extLst>
                <a:ext uri="{FF2B5EF4-FFF2-40B4-BE49-F238E27FC236}">
                  <a16:creationId xmlns:a16="http://schemas.microsoft.com/office/drawing/2014/main" id="{5599B6B9-905B-179F-A59A-1DC48D6308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5475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75" name="Text Box 218">
              <a:extLst>
                <a:ext uri="{FF2B5EF4-FFF2-40B4-BE49-F238E27FC236}">
                  <a16:creationId xmlns:a16="http://schemas.microsoft.com/office/drawing/2014/main" id="{30E99425-61DA-4E88-981E-1BB6CDBBF3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58670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76" name="Text Box 219">
              <a:extLst>
                <a:ext uri="{FF2B5EF4-FFF2-40B4-BE49-F238E27FC236}">
                  <a16:creationId xmlns:a16="http://schemas.microsoft.com/office/drawing/2014/main" id="{1B8705E1-0B33-9B0A-9954-3B15A662C8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1070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  <p:sp>
          <p:nvSpPr>
            <p:cNvPr id="77" name="Text Box 220">
              <a:extLst>
                <a:ext uri="{FF2B5EF4-FFF2-40B4-BE49-F238E27FC236}">
                  <a16:creationId xmlns:a16="http://schemas.microsoft.com/office/drawing/2014/main" id="{E9957D6E-2F7F-E023-9D9B-228142D73F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63470" y="4572000"/>
              <a:ext cx="30168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b="0"/>
                <a:t>0</a:t>
              </a: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A64F960D-70A2-F568-6A04-824366BCD910}"/>
              </a:ext>
            </a:extLst>
          </p:cNvPr>
          <p:cNvSpPr txBox="1"/>
          <p:nvPr/>
        </p:nvSpPr>
        <p:spPr>
          <a:xfrm>
            <a:off x="3987715" y="1583065"/>
            <a:ext cx="13019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0" dirty="0"/>
              <a:t>a =b + c</a:t>
            </a:r>
          </a:p>
        </p:txBody>
      </p:sp>
    </p:spTree>
    <p:extLst>
      <p:ext uri="{BB962C8B-B14F-4D97-AF65-F5344CB8AC3E}">
        <p14:creationId xmlns:p14="http://schemas.microsoft.com/office/powerpoint/2010/main" val="400791423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MIPS Register Usage Conventions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Some MIPS registers assigned to specific uses</a:t>
            </a:r>
          </a:p>
          <a:p>
            <a:pPr lvl="1">
              <a:defRPr/>
            </a:pPr>
            <a:r>
              <a:rPr lang="en-US" dirty="0"/>
              <a:t>by convention, so programmers can combine code pieces</a:t>
            </a:r>
          </a:p>
          <a:p>
            <a:pPr lvl="2">
              <a:defRPr/>
            </a:pPr>
            <a:r>
              <a:rPr lang="en-US" dirty="0"/>
              <a:t>will cover the convention later</a:t>
            </a:r>
          </a:p>
          <a:p>
            <a:pPr lvl="1">
              <a:defRPr/>
            </a:pPr>
            <a:r>
              <a:rPr lang="en-US" dirty="0"/>
              <a:t>$0 is hard-wired to the value 0</a:t>
            </a:r>
          </a:p>
        </p:txBody>
      </p:sp>
      <p:sp>
        <p:nvSpPr>
          <p:cNvPr id="6451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DB476DAE-64A5-8648-804A-77C89B0E5A84}" type="slidenum">
              <a:rPr lang="en-US" sz="1400">
                <a:latin typeface="Arial Narrow" charset="0"/>
              </a:rPr>
              <a:pPr/>
              <a:t>12</a:t>
            </a:fld>
            <a:endParaRPr lang="en-US" sz="1400">
              <a:latin typeface="Arial Narrow" charset="0"/>
            </a:endParaRPr>
          </a:p>
        </p:txBody>
      </p:sp>
      <p:graphicFrame>
        <p:nvGraphicFramePr>
          <p:cNvPr id="64515" name="Object 4">
            <a:hlinkClick r:id="" action="ppaction://ole?verb=0"/>
          </p:cNvPr>
          <p:cNvGraphicFramePr>
            <a:graphicFrameLocks/>
          </p:cNvGraphicFramePr>
          <p:nvPr/>
        </p:nvGraphicFramePr>
        <p:xfrm>
          <a:off x="152400" y="2819400"/>
          <a:ext cx="8858250" cy="3630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7607300" imgH="3086100" progId="Excel.Sheet.8">
                  <p:embed/>
                </p:oleObj>
              </mc:Choice>
              <mc:Fallback>
                <p:oleObj name="Worksheet" r:id="rId3" imgW="7607300" imgH="3086100" progId="Excel.Sheet.8">
                  <p:embed/>
                  <p:pic>
                    <p:nvPicPr>
                      <p:cNvPr id="64515" name="Object 4">
                        <a:hlinkClick r:id="" action="ppaction://ole?verb=0"/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" y="2819400"/>
                        <a:ext cx="8858250" cy="3630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724CB-5719-CC51-6827-F42DA122F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Bit, Byte, and Word (in MIPS</a:t>
            </a:r>
            <a:r>
              <a:rPr lang="en-US" i="1" dirty="0"/>
              <a:t>-</a:t>
            </a:r>
            <a:r>
              <a:rPr lang="en-US" i="1" dirty="0" err="1"/>
              <a:t>lish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92B67-6746-0996-A25B-5E5E351B6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Bit: 0 or 1		</a:t>
            </a:r>
            <a:r>
              <a:rPr lang="en-US" sz="2000" dirty="0"/>
              <a:t>_</a:t>
            </a:r>
          </a:p>
          <a:p>
            <a:r>
              <a:rPr lang="en-US" dirty="0"/>
              <a:t>Byte: 8-bits 	</a:t>
            </a:r>
            <a:r>
              <a:rPr lang="en-US" sz="2000" dirty="0"/>
              <a:t>_ _ _ _ _ _ _ _</a:t>
            </a:r>
          </a:p>
          <a:p>
            <a:endParaRPr lang="en-US" dirty="0"/>
          </a:p>
          <a:p>
            <a:r>
              <a:rPr lang="en-US" dirty="0"/>
              <a:t>Word: 32 bits = 4 bytes</a:t>
            </a:r>
          </a:p>
          <a:p>
            <a:r>
              <a:rPr lang="en-US" sz="2400" dirty="0">
                <a:solidFill>
                  <a:srgbClr val="FF0000"/>
                </a:solidFill>
              </a:rPr>
              <a:t>_ _ _ _ _ _ _ _</a:t>
            </a:r>
            <a:r>
              <a:rPr lang="en-US" sz="2400" dirty="0"/>
              <a:t> _ _ _ _ _ _ _ _ </a:t>
            </a:r>
            <a:r>
              <a:rPr lang="en-US" sz="2400" dirty="0">
                <a:solidFill>
                  <a:srgbClr val="FF0000"/>
                </a:solidFill>
              </a:rPr>
              <a:t>_ _ _ _ _ _ _ _</a:t>
            </a:r>
            <a:r>
              <a:rPr lang="en-US" sz="2400" dirty="0"/>
              <a:t> _ _ _ _ _ _ _ _</a:t>
            </a:r>
          </a:p>
          <a:p>
            <a:endParaRPr lang="en-US" dirty="0"/>
          </a:p>
          <a:p>
            <a:r>
              <a:rPr lang="en-US" dirty="0"/>
              <a:t>Little Endian vs Big Endian?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5C042-DED2-63FC-B686-BD3509C419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A61889-E135-564A-857A-F15D184E0CC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EA2CC8-A211-CCDE-0305-716A112F531C}"/>
              </a:ext>
            </a:extLst>
          </p:cNvPr>
          <p:cNvSpPr txBox="1"/>
          <p:nvPr/>
        </p:nvSpPr>
        <p:spPr>
          <a:xfrm>
            <a:off x="152400" y="4653185"/>
            <a:ext cx="8763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b="0" dirty="0">
                <a:latin typeface="Tahoma" charset="0"/>
                <a:ea typeface="ＭＳ Ｐゴシック" charset="0"/>
                <a:cs typeface="ＭＳ Ｐゴシック" charset="0"/>
              </a:rPr>
              <a:t>Every BYTE has a unique address = MIPS is a byte-addressable machine</a:t>
            </a:r>
          </a:p>
          <a:p>
            <a:pPr>
              <a:defRPr/>
            </a:pPr>
            <a:endParaRPr lang="en-US" sz="2400" b="0" dirty="0">
              <a:latin typeface="Tahoma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sz="2400" b="0" dirty="0">
                <a:latin typeface="Tahoma" charset="0"/>
                <a:ea typeface="ＭＳ Ｐゴシック" charset="0"/>
                <a:cs typeface="ＭＳ Ｐゴシック" charset="0"/>
              </a:rPr>
              <a:t>Every instruction is one word</a:t>
            </a:r>
          </a:p>
        </p:txBody>
      </p:sp>
    </p:spTree>
    <p:extLst>
      <p:ext uri="{BB962C8B-B14F-4D97-AF65-F5344CB8AC3E}">
        <p14:creationId xmlns:p14="http://schemas.microsoft.com/office/powerpoint/2010/main" val="341145653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  <a:t>MIPS Programming Model</a:t>
            </a:r>
            <a:br>
              <a:rPr lang="en-US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</a:br>
            <a:r>
              <a:rPr lang="en-US" sz="2000">
                <a:latin typeface="Tahoma" charset="0"/>
                <a:ea typeface="ＭＳ Ｐゴシック" charset="0"/>
                <a:cs typeface="ＭＳ Ｐゴシック" charset="0"/>
                <a:sym typeface="Symbol" charset="0"/>
              </a:rPr>
              <a:t>a representative simple RISC machine</a:t>
            </a:r>
            <a:endParaRPr lang="en-US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303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60B62FD3-899A-3142-B1E7-F8E678D8DD64}" type="slidenum">
              <a:rPr lang="en-US" sz="1400">
                <a:latin typeface="Arial Narrow" charset="0"/>
              </a:rPr>
              <a:pPr/>
              <a:t>14</a:t>
            </a:fld>
            <a:endParaRPr lang="en-US" sz="1400">
              <a:latin typeface="Arial Narrow" charset="0"/>
            </a:endParaRPr>
          </a:p>
        </p:txBody>
      </p:sp>
      <p:sp>
        <p:nvSpPr>
          <p:cNvPr id="43010" name="Rectangle 24"/>
          <p:cNvSpPr>
            <a:spLocks noChangeArrowheads="1"/>
          </p:cNvSpPr>
          <p:nvPr/>
        </p:nvSpPr>
        <p:spPr bwMode="auto">
          <a:xfrm>
            <a:off x="509588" y="1317625"/>
            <a:ext cx="2071687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800">
                <a:latin typeface="Tahoma" charset="0"/>
              </a:rPr>
              <a:t>Processor State</a:t>
            </a:r>
            <a:br>
              <a:rPr lang="en-US" sz="1800">
                <a:latin typeface="Tahoma" charset="0"/>
              </a:rPr>
            </a:br>
            <a:r>
              <a:rPr lang="en-US" sz="1800">
                <a:latin typeface="Tahoma" charset="0"/>
              </a:rPr>
              <a:t>(inside the CPU)</a:t>
            </a:r>
          </a:p>
        </p:txBody>
      </p:sp>
      <p:sp>
        <p:nvSpPr>
          <p:cNvPr id="43012" name="Freeform 54"/>
          <p:cNvSpPr>
            <a:spLocks/>
          </p:cNvSpPr>
          <p:nvPr/>
        </p:nvSpPr>
        <p:spPr bwMode="auto">
          <a:xfrm>
            <a:off x="1214438" y="2265363"/>
            <a:ext cx="2217737" cy="2170112"/>
          </a:xfrm>
          <a:custGeom>
            <a:avLst/>
            <a:gdLst>
              <a:gd name="T0" fmla="*/ 2147483647 w 1327"/>
              <a:gd name="T1" fmla="*/ 0 h 1434"/>
              <a:gd name="T2" fmla="*/ 2147483647 w 1327"/>
              <a:gd name="T3" fmla="*/ 2147483647 h 1434"/>
              <a:gd name="T4" fmla="*/ 2147483647 w 1327"/>
              <a:gd name="T5" fmla="*/ 2147483647 h 1434"/>
              <a:gd name="T6" fmla="*/ 2147483647 w 1327"/>
              <a:gd name="T7" fmla="*/ 2147483647 h 1434"/>
              <a:gd name="T8" fmla="*/ 2147483647 w 1327"/>
              <a:gd name="T9" fmla="*/ 2147483647 h 1434"/>
              <a:gd name="T10" fmla="*/ 2147483647 w 1327"/>
              <a:gd name="T11" fmla="*/ 2147483647 h 143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327"/>
              <a:gd name="T19" fmla="*/ 0 h 1434"/>
              <a:gd name="T20" fmla="*/ 1327 w 1327"/>
              <a:gd name="T21" fmla="*/ 1434 h 143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327" h="1434">
                <a:moveTo>
                  <a:pt x="35" y="0"/>
                </a:moveTo>
                <a:cubicBezTo>
                  <a:pt x="55" y="29"/>
                  <a:pt x="0" y="116"/>
                  <a:pt x="156" y="181"/>
                </a:cubicBezTo>
                <a:cubicBezTo>
                  <a:pt x="312" y="246"/>
                  <a:pt x="859" y="251"/>
                  <a:pt x="974" y="390"/>
                </a:cubicBezTo>
                <a:cubicBezTo>
                  <a:pt x="1089" y="529"/>
                  <a:pt x="846" y="849"/>
                  <a:pt x="843" y="1012"/>
                </a:cubicBezTo>
                <a:cubicBezTo>
                  <a:pt x="840" y="1175"/>
                  <a:pt x="874" y="1298"/>
                  <a:pt x="955" y="1366"/>
                </a:cubicBezTo>
                <a:cubicBezTo>
                  <a:pt x="1036" y="1434"/>
                  <a:pt x="1250" y="1410"/>
                  <a:pt x="1327" y="1421"/>
                </a:cubicBezTo>
              </a:path>
            </a:pathLst>
          </a:custGeom>
          <a:noFill/>
          <a:ln w="28575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85785" name="Text Box 57"/>
          <p:cNvSpPr txBox="1">
            <a:spLocks noChangeArrowheads="1"/>
          </p:cNvSpPr>
          <p:nvPr/>
        </p:nvSpPr>
        <p:spPr bwMode="auto">
          <a:xfrm>
            <a:off x="5529263" y="2319181"/>
            <a:ext cx="3416300" cy="2246313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b="0" dirty="0">
                <a:latin typeface="Tahoma"/>
                <a:ea typeface="+mn-ea"/>
                <a:cs typeface="+mn-cs"/>
              </a:rPr>
              <a:t>Fetch/Execute loop:</a:t>
            </a:r>
          </a:p>
          <a:p>
            <a:pPr>
              <a:defRPr/>
            </a:pPr>
            <a:endParaRPr lang="en-US" sz="2000" b="0" dirty="0">
              <a:latin typeface="Tahoma"/>
              <a:ea typeface="+mn-ea"/>
              <a:cs typeface="+mn-cs"/>
            </a:endParaRPr>
          </a:p>
          <a:p>
            <a:pPr>
              <a:buFontTx/>
              <a:buChar char="•"/>
              <a:defRPr/>
            </a:pPr>
            <a:r>
              <a:rPr lang="en-US" sz="2000" b="0" dirty="0">
                <a:latin typeface="Tahoma"/>
                <a:ea typeface="+mn-ea"/>
                <a:cs typeface="+mn-cs"/>
              </a:rPr>
              <a:t> fetch </a:t>
            </a:r>
            <a:r>
              <a:rPr lang="en-US" sz="2000" b="0" dirty="0" err="1">
                <a:latin typeface="Tahoma"/>
                <a:ea typeface="+mn-ea"/>
                <a:cs typeface="+mn-cs"/>
              </a:rPr>
              <a:t>Mem[PC</a:t>
            </a:r>
            <a:r>
              <a:rPr lang="en-US" sz="2000" b="0" dirty="0">
                <a:latin typeface="Tahoma"/>
                <a:ea typeface="+mn-ea"/>
                <a:cs typeface="+mn-cs"/>
              </a:rPr>
              <a:t>]</a:t>
            </a:r>
          </a:p>
          <a:p>
            <a:pPr>
              <a:buFontTx/>
              <a:buChar char="•"/>
              <a:defRPr/>
            </a:pPr>
            <a:r>
              <a:rPr lang="en-US" sz="2000" b="0" dirty="0">
                <a:latin typeface="Tahoma"/>
                <a:ea typeface="+mn-ea"/>
                <a:cs typeface="+mn-cs"/>
              </a:rPr>
              <a:t> PC = PC + </a:t>
            </a:r>
            <a:r>
              <a:rPr lang="en-US" sz="2000" b="0" dirty="0">
                <a:solidFill>
                  <a:srgbClr val="CC0000"/>
                </a:solidFill>
                <a:latin typeface="Tahoma"/>
                <a:ea typeface="+mn-ea"/>
                <a:cs typeface="+mn-cs"/>
              </a:rPr>
              <a:t>4</a:t>
            </a:r>
            <a:r>
              <a:rPr lang="en-US" sz="2000" b="0" baseline="30000" dirty="0">
                <a:solidFill>
                  <a:srgbClr val="CC0000"/>
                </a:solidFill>
                <a:latin typeface="Tahoma"/>
                <a:ea typeface="+mn-ea"/>
                <a:cs typeface="+mn-cs"/>
              </a:rPr>
              <a:t>†</a:t>
            </a:r>
            <a:endParaRPr lang="en-US" sz="2000" b="0" dirty="0">
              <a:solidFill>
                <a:srgbClr val="CC0000"/>
              </a:solidFill>
              <a:latin typeface="Tahoma"/>
              <a:ea typeface="+mn-ea"/>
              <a:cs typeface="+mn-cs"/>
            </a:endParaRPr>
          </a:p>
          <a:p>
            <a:pPr>
              <a:buFontTx/>
              <a:buChar char="•"/>
              <a:defRPr/>
            </a:pPr>
            <a:r>
              <a:rPr lang="en-US" sz="2000" b="0" dirty="0">
                <a:latin typeface="Tahoma"/>
                <a:ea typeface="+mn-ea"/>
                <a:cs typeface="+mn-cs"/>
              </a:rPr>
              <a:t> execute fetched instruction</a:t>
            </a:r>
            <a:br>
              <a:rPr lang="en-US" sz="2000" b="0" dirty="0">
                <a:latin typeface="Tahoma"/>
                <a:ea typeface="+mn-ea"/>
                <a:cs typeface="+mn-cs"/>
              </a:rPr>
            </a:br>
            <a:r>
              <a:rPr lang="en-US" sz="2000" b="0" dirty="0">
                <a:latin typeface="Tahoma"/>
                <a:ea typeface="+mn-ea"/>
                <a:cs typeface="+mn-cs"/>
              </a:rPr>
              <a:t>   (may change PC!)</a:t>
            </a:r>
          </a:p>
          <a:p>
            <a:pPr>
              <a:buFontTx/>
              <a:buChar char="•"/>
              <a:defRPr/>
            </a:pPr>
            <a:r>
              <a:rPr lang="en-US" sz="2000" b="0" dirty="0">
                <a:latin typeface="Tahoma"/>
                <a:ea typeface="+mn-ea"/>
                <a:cs typeface="+mn-cs"/>
              </a:rPr>
              <a:t> repeat!</a:t>
            </a:r>
          </a:p>
        </p:txBody>
      </p:sp>
      <p:sp>
        <p:nvSpPr>
          <p:cNvPr id="43014" name="Text Box 58"/>
          <p:cNvSpPr txBox="1">
            <a:spLocks noChangeArrowheads="1"/>
          </p:cNvSpPr>
          <p:nvPr/>
        </p:nvSpPr>
        <p:spPr bwMode="auto">
          <a:xfrm>
            <a:off x="5324475" y="4892675"/>
            <a:ext cx="3825875" cy="181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4625" indent="-174625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1600" b="0" baseline="30000" dirty="0">
                <a:latin typeface="Tahoma" charset="0"/>
              </a:rPr>
              <a:t>†</a:t>
            </a:r>
            <a:r>
              <a:rPr lang="en-US" sz="1600" b="0" dirty="0">
                <a:latin typeface="Tahoma" charset="0"/>
              </a:rPr>
              <a:t>MIPS</a:t>
            </a:r>
            <a:r>
              <a:rPr lang="en-US" sz="1600" b="0" dirty="0">
                <a:latin typeface="Tahoma" charset="0"/>
                <a:sym typeface="Symbol" charset="0"/>
              </a:rPr>
              <a:t> uses byte memory addresses. </a:t>
            </a:r>
            <a:r>
              <a:rPr lang="en-US" sz="1600" b="0" dirty="0">
                <a:latin typeface="Tahoma" charset="0"/>
              </a:rPr>
              <a:t>However, each instruction is 32-bits wide, and *must* be aligned on a multiple of 4 (word) address. </a:t>
            </a:r>
            <a:r>
              <a:rPr lang="en-US" sz="1600" b="0" dirty="0">
                <a:latin typeface="Tahoma" charset="0"/>
                <a:sym typeface="Symbol" charset="0"/>
              </a:rPr>
              <a:t>Each word contains four 8-bit bytes. Addresses of consecutive instructions (words) differ by 4.</a:t>
            </a:r>
          </a:p>
        </p:txBody>
      </p:sp>
      <p:grpSp>
        <p:nvGrpSpPr>
          <p:cNvPr id="43015" name="Group 67"/>
          <p:cNvGrpSpPr>
            <a:grpSpLocks/>
          </p:cNvGrpSpPr>
          <p:nvPr/>
        </p:nvGrpSpPr>
        <p:grpSpPr bwMode="auto">
          <a:xfrm>
            <a:off x="152400" y="1776413"/>
            <a:ext cx="2438400" cy="609600"/>
            <a:chOff x="3792" y="1008"/>
            <a:chExt cx="1536" cy="384"/>
          </a:xfrm>
        </p:grpSpPr>
        <p:sp>
          <p:nvSpPr>
            <p:cNvPr id="43067" name="Rectangle 68"/>
            <p:cNvSpPr>
              <a:spLocks noChangeArrowheads="1"/>
            </p:cNvSpPr>
            <p:nvPr/>
          </p:nvSpPr>
          <p:spPr bwMode="auto">
            <a:xfrm>
              <a:off x="4176" y="1104"/>
              <a:ext cx="1008" cy="192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3068" name="Text Box 69"/>
            <p:cNvSpPr txBox="1">
              <a:spLocks noChangeArrowheads="1"/>
            </p:cNvSpPr>
            <p:nvPr/>
          </p:nvSpPr>
          <p:spPr bwMode="auto">
            <a:xfrm>
              <a:off x="4944" y="1104"/>
              <a:ext cx="281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1600">
                  <a:latin typeface="Tahoma" charset="0"/>
                </a:rPr>
                <a:t>00</a:t>
              </a:r>
            </a:p>
          </p:txBody>
        </p:sp>
        <p:sp>
          <p:nvSpPr>
            <p:cNvPr id="43069" name="Line 70"/>
            <p:cNvSpPr>
              <a:spLocks noChangeShapeType="1"/>
            </p:cNvSpPr>
            <p:nvPr/>
          </p:nvSpPr>
          <p:spPr bwMode="auto">
            <a:xfrm>
              <a:off x="4944" y="1104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070" name="Text Box 71"/>
            <p:cNvSpPr txBox="1">
              <a:spLocks noChangeArrowheads="1"/>
            </p:cNvSpPr>
            <p:nvPr/>
          </p:nvSpPr>
          <p:spPr bwMode="auto">
            <a:xfrm>
              <a:off x="3803" y="1104"/>
              <a:ext cx="309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r"/>
              <a:r>
                <a:rPr lang="en-US" sz="1800">
                  <a:latin typeface="Tahoma" charset="0"/>
                </a:rPr>
                <a:t>PC</a:t>
              </a:r>
            </a:p>
          </p:txBody>
        </p:sp>
        <p:sp>
          <p:nvSpPr>
            <p:cNvPr id="43071" name="Rectangle 72"/>
            <p:cNvSpPr>
              <a:spLocks noChangeArrowheads="1"/>
            </p:cNvSpPr>
            <p:nvPr/>
          </p:nvSpPr>
          <p:spPr bwMode="auto">
            <a:xfrm>
              <a:off x="3792" y="1008"/>
              <a:ext cx="1536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94FE024-431C-C345-98AE-E66D3B0C5072}"/>
              </a:ext>
            </a:extLst>
          </p:cNvPr>
          <p:cNvGrpSpPr/>
          <p:nvPr/>
        </p:nvGrpSpPr>
        <p:grpSpPr>
          <a:xfrm>
            <a:off x="80963" y="2911475"/>
            <a:ext cx="2709862" cy="3541713"/>
            <a:chOff x="80963" y="2911475"/>
            <a:chExt cx="2709862" cy="3541713"/>
          </a:xfrm>
        </p:grpSpPr>
        <p:sp>
          <p:nvSpPr>
            <p:cNvPr id="43016" name="Rectangle 74"/>
            <p:cNvSpPr>
              <a:spLocks noChangeArrowheads="1"/>
            </p:cNvSpPr>
            <p:nvPr/>
          </p:nvSpPr>
          <p:spPr bwMode="auto">
            <a:xfrm>
              <a:off x="762000" y="3063875"/>
              <a:ext cx="1600200" cy="304800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3017" name="Text Box 75"/>
            <p:cNvSpPr txBox="1">
              <a:spLocks noChangeArrowheads="1"/>
            </p:cNvSpPr>
            <p:nvPr/>
          </p:nvSpPr>
          <p:spPr bwMode="auto">
            <a:xfrm>
              <a:off x="228600" y="3063875"/>
              <a:ext cx="431800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r"/>
              <a:r>
                <a:rPr lang="en-US" sz="1800">
                  <a:latin typeface="Tahoma" charset="0"/>
                </a:rPr>
                <a:t>r0</a:t>
              </a:r>
            </a:p>
          </p:txBody>
        </p:sp>
        <p:sp>
          <p:nvSpPr>
            <p:cNvPr id="43018" name="Rectangle 76"/>
            <p:cNvSpPr>
              <a:spLocks noChangeArrowheads="1"/>
            </p:cNvSpPr>
            <p:nvPr/>
          </p:nvSpPr>
          <p:spPr bwMode="auto">
            <a:xfrm>
              <a:off x="152400" y="2911475"/>
              <a:ext cx="2438400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3019" name="Rectangle 77"/>
            <p:cNvSpPr>
              <a:spLocks noChangeArrowheads="1"/>
            </p:cNvSpPr>
            <p:nvPr/>
          </p:nvSpPr>
          <p:spPr bwMode="auto">
            <a:xfrm>
              <a:off x="762000" y="3368675"/>
              <a:ext cx="1600200" cy="304800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3020" name="Text Box 78"/>
            <p:cNvSpPr txBox="1">
              <a:spLocks noChangeArrowheads="1"/>
            </p:cNvSpPr>
            <p:nvPr/>
          </p:nvSpPr>
          <p:spPr bwMode="auto">
            <a:xfrm>
              <a:off x="228600" y="3368675"/>
              <a:ext cx="431800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r"/>
              <a:r>
                <a:rPr lang="en-US" sz="1800">
                  <a:latin typeface="Tahoma" charset="0"/>
                </a:rPr>
                <a:t>r1</a:t>
              </a:r>
            </a:p>
          </p:txBody>
        </p:sp>
        <p:sp>
          <p:nvSpPr>
            <p:cNvPr id="43021" name="Rectangle 79"/>
            <p:cNvSpPr>
              <a:spLocks noChangeArrowheads="1"/>
            </p:cNvSpPr>
            <p:nvPr/>
          </p:nvSpPr>
          <p:spPr bwMode="auto">
            <a:xfrm>
              <a:off x="152400" y="3216275"/>
              <a:ext cx="2438400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3022" name="Rectangle 80"/>
            <p:cNvSpPr>
              <a:spLocks noChangeArrowheads="1"/>
            </p:cNvSpPr>
            <p:nvPr/>
          </p:nvSpPr>
          <p:spPr bwMode="auto">
            <a:xfrm>
              <a:off x="762000" y="3673475"/>
              <a:ext cx="1600200" cy="304800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3023" name="Text Box 81"/>
            <p:cNvSpPr txBox="1">
              <a:spLocks noChangeArrowheads="1"/>
            </p:cNvSpPr>
            <p:nvPr/>
          </p:nvSpPr>
          <p:spPr bwMode="auto">
            <a:xfrm>
              <a:off x="228600" y="3673475"/>
              <a:ext cx="431800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r"/>
              <a:r>
                <a:rPr lang="en-US" sz="1800">
                  <a:latin typeface="Tahoma" charset="0"/>
                </a:rPr>
                <a:t>r2</a:t>
              </a:r>
            </a:p>
          </p:txBody>
        </p:sp>
        <p:sp>
          <p:nvSpPr>
            <p:cNvPr id="43024" name="Rectangle 82"/>
            <p:cNvSpPr>
              <a:spLocks noChangeArrowheads="1"/>
            </p:cNvSpPr>
            <p:nvPr/>
          </p:nvSpPr>
          <p:spPr bwMode="auto">
            <a:xfrm>
              <a:off x="152400" y="3521075"/>
              <a:ext cx="2438400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3025" name="Rectangle 83"/>
            <p:cNvSpPr>
              <a:spLocks noChangeArrowheads="1"/>
            </p:cNvSpPr>
            <p:nvPr/>
          </p:nvSpPr>
          <p:spPr bwMode="auto">
            <a:xfrm>
              <a:off x="762000" y="3978275"/>
              <a:ext cx="1600200" cy="914400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3026" name="Text Box 84"/>
            <p:cNvSpPr txBox="1">
              <a:spLocks noChangeArrowheads="1"/>
            </p:cNvSpPr>
            <p:nvPr/>
          </p:nvSpPr>
          <p:spPr bwMode="auto">
            <a:xfrm>
              <a:off x="244475" y="4206875"/>
              <a:ext cx="4016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r"/>
              <a:r>
                <a:rPr lang="en-US" sz="1800">
                  <a:latin typeface="Tahoma" charset="0"/>
                </a:rPr>
                <a:t>...</a:t>
              </a:r>
            </a:p>
          </p:txBody>
        </p:sp>
        <p:sp>
          <p:nvSpPr>
            <p:cNvPr id="43027" name="Rectangle 85"/>
            <p:cNvSpPr>
              <a:spLocks noChangeArrowheads="1"/>
            </p:cNvSpPr>
            <p:nvPr/>
          </p:nvSpPr>
          <p:spPr bwMode="auto">
            <a:xfrm>
              <a:off x="152400" y="3825875"/>
              <a:ext cx="2438400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3028" name="Rectangle 86"/>
            <p:cNvSpPr>
              <a:spLocks noChangeArrowheads="1"/>
            </p:cNvSpPr>
            <p:nvPr/>
          </p:nvSpPr>
          <p:spPr bwMode="auto">
            <a:xfrm>
              <a:off x="762000" y="4892675"/>
              <a:ext cx="1600200" cy="304800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3029" name="Text Box 87"/>
            <p:cNvSpPr txBox="1">
              <a:spLocks noChangeArrowheads="1"/>
            </p:cNvSpPr>
            <p:nvPr/>
          </p:nvSpPr>
          <p:spPr bwMode="auto">
            <a:xfrm>
              <a:off x="80963" y="4892675"/>
              <a:ext cx="579437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r"/>
              <a:r>
                <a:rPr lang="en-US" sz="1800">
                  <a:latin typeface="Tahoma" charset="0"/>
                </a:rPr>
                <a:t>r31</a:t>
              </a:r>
            </a:p>
          </p:txBody>
        </p:sp>
        <p:sp>
          <p:nvSpPr>
            <p:cNvPr id="43030" name="Rectangle 88"/>
            <p:cNvSpPr>
              <a:spLocks noChangeArrowheads="1"/>
            </p:cNvSpPr>
            <p:nvPr/>
          </p:nvSpPr>
          <p:spPr bwMode="auto">
            <a:xfrm>
              <a:off x="152400" y="4740275"/>
              <a:ext cx="2438400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3031" name="Rectangle 89"/>
            <p:cNvSpPr>
              <a:spLocks noChangeArrowheads="1"/>
            </p:cNvSpPr>
            <p:nvPr/>
          </p:nvSpPr>
          <p:spPr bwMode="auto">
            <a:xfrm>
              <a:off x="914400" y="3048000"/>
              <a:ext cx="1355725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600">
                  <a:latin typeface="Tahoma" charset="0"/>
                </a:rPr>
                <a:t>000000....0</a:t>
              </a:r>
            </a:p>
          </p:txBody>
        </p:sp>
        <p:grpSp>
          <p:nvGrpSpPr>
            <p:cNvPr id="43032" name="Group 90"/>
            <p:cNvGrpSpPr>
              <a:grpSpLocks/>
            </p:cNvGrpSpPr>
            <p:nvPr/>
          </p:nvGrpSpPr>
          <p:grpSpPr bwMode="auto">
            <a:xfrm>
              <a:off x="762000" y="4206875"/>
              <a:ext cx="1600200" cy="307975"/>
              <a:chOff x="4176" y="2400"/>
              <a:chExt cx="1008" cy="194"/>
            </a:xfrm>
          </p:grpSpPr>
          <p:sp>
            <p:nvSpPr>
              <p:cNvPr id="43065" name="Line 91"/>
              <p:cNvSpPr>
                <a:spLocks noChangeShapeType="1"/>
              </p:cNvSpPr>
              <p:nvPr/>
            </p:nvSpPr>
            <p:spPr bwMode="auto">
              <a:xfrm>
                <a:off x="4176" y="2544"/>
                <a:ext cx="100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stealth" w="med" len="med"/>
                <a:tailEnd type="stealth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066" name="Text Box 92"/>
              <p:cNvSpPr txBox="1">
                <a:spLocks noChangeArrowheads="1"/>
              </p:cNvSpPr>
              <p:nvPr/>
            </p:nvSpPr>
            <p:spPr bwMode="auto">
              <a:xfrm>
                <a:off x="4320" y="2400"/>
                <a:ext cx="827" cy="1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9pPr>
              </a:lstStyle>
              <a:p>
                <a:r>
                  <a:rPr lang="en-US" sz="1400" b="0">
                    <a:latin typeface="Tahoma" charset="0"/>
                  </a:rPr>
                  <a:t>32 bit </a:t>
                </a:r>
                <a:r>
                  <a:rPr lang="ja-JP" altLang="en-US" sz="1400" b="0">
                    <a:latin typeface="Tahoma" charset="0"/>
                  </a:rPr>
                  <a:t>“</a:t>
                </a:r>
                <a:r>
                  <a:rPr lang="en-US" altLang="ja-JP" sz="1400" b="0">
                    <a:latin typeface="Tahoma" charset="0"/>
                  </a:rPr>
                  <a:t>words</a:t>
                </a:r>
                <a:r>
                  <a:rPr lang="ja-JP" altLang="en-US" sz="1400" b="0">
                    <a:latin typeface="Tahoma" charset="0"/>
                  </a:rPr>
                  <a:t>”</a:t>
                </a:r>
                <a:endParaRPr lang="en-US" sz="1400" b="0">
                  <a:latin typeface="Tahoma" charset="0"/>
                </a:endParaRPr>
              </a:p>
            </p:txBody>
          </p:sp>
        </p:grpSp>
        <p:sp>
          <p:nvSpPr>
            <p:cNvPr id="43034" name="Rectangle 120"/>
            <p:cNvSpPr>
              <a:spLocks noChangeArrowheads="1"/>
            </p:cNvSpPr>
            <p:nvPr/>
          </p:nvSpPr>
          <p:spPr bwMode="auto">
            <a:xfrm>
              <a:off x="319088" y="5334000"/>
              <a:ext cx="2471737" cy="1119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2000" b="0">
                  <a:solidFill>
                    <a:srgbClr val="CC0000"/>
                  </a:solidFill>
                  <a:latin typeface="Tahoma" charset="0"/>
                </a:rPr>
                <a:t>General Registers:</a:t>
              </a:r>
            </a:p>
            <a:p>
              <a:pPr algn="ctr">
                <a:lnSpc>
                  <a:spcPct val="90000"/>
                </a:lnSpc>
              </a:pPr>
              <a:r>
                <a:rPr lang="en-US" sz="1800" b="0">
                  <a:latin typeface="Tahoma" charset="0"/>
                </a:rPr>
                <a:t>A small scratchpad</a:t>
              </a:r>
              <a:br>
                <a:rPr lang="en-US" sz="1800" b="0">
                  <a:latin typeface="Tahoma" charset="0"/>
                </a:rPr>
              </a:br>
              <a:r>
                <a:rPr lang="en-US" sz="1800" b="0">
                  <a:latin typeface="Tahoma" charset="0"/>
                </a:rPr>
                <a:t>of frequently used </a:t>
              </a:r>
              <a:br>
                <a:rPr lang="en-US" sz="1800" b="0">
                  <a:latin typeface="Tahoma" charset="0"/>
                </a:rPr>
              </a:br>
              <a:r>
                <a:rPr lang="en-US" sz="1800" b="0">
                  <a:latin typeface="Tahoma" charset="0"/>
                </a:rPr>
                <a:t>or temporary variables</a:t>
              </a:r>
            </a:p>
          </p:txBody>
        </p:sp>
      </p:grpSp>
      <p:sp>
        <p:nvSpPr>
          <p:cNvPr id="43035" name="Text Box 121"/>
          <p:cNvSpPr txBox="1">
            <a:spLocks noChangeArrowheads="1"/>
          </p:cNvSpPr>
          <p:nvPr/>
        </p:nvSpPr>
        <p:spPr bwMode="auto">
          <a:xfrm>
            <a:off x="5529263" y="1201738"/>
            <a:ext cx="3386137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1800" b="0" dirty="0">
                <a:latin typeface="Tahoma" charset="0"/>
              </a:rPr>
              <a:t>We’</a:t>
            </a:r>
            <a:r>
              <a:rPr lang="en-US" altLang="ja-JP" sz="1800" b="0" dirty="0">
                <a:latin typeface="Tahoma" charset="0"/>
              </a:rPr>
              <a:t>ll use a clean and sufficient subset of the </a:t>
            </a:r>
            <a:r>
              <a:rPr lang="en-US" sz="1800" b="0" dirty="0">
                <a:latin typeface="Tahoma" charset="0"/>
              </a:rPr>
              <a:t>MIPS-32 core Instruction set.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CF0A797-0354-6E4F-AFA7-2D357736B05F}"/>
              </a:ext>
            </a:extLst>
          </p:cNvPr>
          <p:cNvGrpSpPr/>
          <p:nvPr/>
        </p:nvGrpSpPr>
        <p:grpSpPr>
          <a:xfrm>
            <a:off x="2689225" y="1317625"/>
            <a:ext cx="2495550" cy="4498975"/>
            <a:chOff x="2689225" y="1317625"/>
            <a:chExt cx="2495550" cy="4498975"/>
          </a:xfrm>
        </p:grpSpPr>
        <p:sp>
          <p:nvSpPr>
            <p:cNvPr id="43011" name="Rectangle 51"/>
            <p:cNvSpPr>
              <a:spLocks noChangeArrowheads="1"/>
            </p:cNvSpPr>
            <p:nvPr/>
          </p:nvSpPr>
          <p:spPr bwMode="auto">
            <a:xfrm>
              <a:off x="3376613" y="1317625"/>
              <a:ext cx="1749425" cy="342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800" dirty="0">
                  <a:latin typeface="Tahoma" charset="0"/>
                </a:rPr>
                <a:t>Main Memory</a:t>
              </a:r>
            </a:p>
          </p:txBody>
        </p:sp>
        <p:grpSp>
          <p:nvGrpSpPr>
            <p:cNvPr id="43033" name="Group 93"/>
            <p:cNvGrpSpPr>
              <a:grpSpLocks/>
            </p:cNvGrpSpPr>
            <p:nvPr/>
          </p:nvGrpSpPr>
          <p:grpSpPr bwMode="auto">
            <a:xfrm>
              <a:off x="3432175" y="1654175"/>
              <a:ext cx="1752600" cy="4162425"/>
              <a:chOff x="576" y="384"/>
              <a:chExt cx="1104" cy="2622"/>
            </a:xfrm>
          </p:grpSpPr>
          <p:grpSp>
            <p:nvGrpSpPr>
              <p:cNvPr id="43039" name="Group 94"/>
              <p:cNvGrpSpPr>
                <a:grpSpLocks/>
              </p:cNvGrpSpPr>
              <p:nvPr/>
            </p:nvGrpSpPr>
            <p:grpSpPr bwMode="auto">
              <a:xfrm>
                <a:off x="576" y="384"/>
                <a:ext cx="1104" cy="2622"/>
                <a:chOff x="576" y="384"/>
                <a:chExt cx="1104" cy="2622"/>
              </a:xfrm>
            </p:grpSpPr>
            <p:sp>
              <p:nvSpPr>
                <p:cNvPr id="43061" name="Rectangle 95"/>
                <p:cNvSpPr>
                  <a:spLocks noChangeArrowheads="1"/>
                </p:cNvSpPr>
                <p:nvPr/>
              </p:nvSpPr>
              <p:spPr bwMode="auto">
                <a:xfrm>
                  <a:off x="576" y="816"/>
                  <a:ext cx="1008" cy="1728"/>
                </a:xfrm>
                <a:prstGeom prst="rect">
                  <a:avLst/>
                </a:prstGeom>
                <a:solidFill>
                  <a:srgbClr val="CC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>
                    <a:latin typeface="Tahoma" charset="0"/>
                  </a:endParaRPr>
                </a:p>
              </p:txBody>
            </p:sp>
            <p:sp>
              <p:nvSpPr>
                <p:cNvPr id="43062" name="Rectangle 96"/>
                <p:cNvSpPr>
                  <a:spLocks noChangeArrowheads="1"/>
                </p:cNvSpPr>
                <p:nvPr/>
              </p:nvSpPr>
              <p:spPr bwMode="auto">
                <a:xfrm>
                  <a:off x="672" y="384"/>
                  <a:ext cx="1008" cy="38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endParaRPr lang="en-US">
                    <a:latin typeface="Tahoma" charset="0"/>
                  </a:endParaRPr>
                </a:p>
              </p:txBody>
            </p:sp>
            <p:sp>
              <p:nvSpPr>
                <p:cNvPr id="43063" name="Freeform 97"/>
                <p:cNvSpPr>
                  <a:spLocks/>
                </p:cNvSpPr>
                <p:nvPr/>
              </p:nvSpPr>
              <p:spPr bwMode="auto">
                <a:xfrm>
                  <a:off x="576" y="384"/>
                  <a:ext cx="1009" cy="462"/>
                </a:xfrm>
                <a:custGeom>
                  <a:avLst/>
                  <a:gdLst>
                    <a:gd name="T0" fmla="*/ 1 w 1009"/>
                    <a:gd name="T1" fmla="*/ 462 h 462"/>
                    <a:gd name="T2" fmla="*/ 1 w 1009"/>
                    <a:gd name="T3" fmla="*/ 411 h 462"/>
                    <a:gd name="T4" fmla="*/ 283 w 1009"/>
                    <a:gd name="T5" fmla="*/ 77 h 462"/>
                    <a:gd name="T6" fmla="*/ 658 w 1009"/>
                    <a:gd name="T7" fmla="*/ 294 h 462"/>
                    <a:gd name="T8" fmla="*/ 1009 w 1009"/>
                    <a:gd name="T9" fmla="*/ 28 h 462"/>
                    <a:gd name="T10" fmla="*/ 1009 w 1009"/>
                    <a:gd name="T11" fmla="*/ 462 h 462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009"/>
                    <a:gd name="T19" fmla="*/ 0 h 462"/>
                    <a:gd name="T20" fmla="*/ 1009 w 1009"/>
                    <a:gd name="T21" fmla="*/ 462 h 462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009" h="462">
                      <a:moveTo>
                        <a:pt x="1" y="462"/>
                      </a:moveTo>
                      <a:cubicBezTo>
                        <a:pt x="1" y="454"/>
                        <a:pt x="0" y="462"/>
                        <a:pt x="1" y="411"/>
                      </a:cubicBezTo>
                      <a:cubicBezTo>
                        <a:pt x="3" y="324"/>
                        <a:pt x="174" y="96"/>
                        <a:pt x="283" y="77"/>
                      </a:cubicBezTo>
                      <a:cubicBezTo>
                        <a:pt x="392" y="58"/>
                        <a:pt x="537" y="302"/>
                        <a:pt x="658" y="294"/>
                      </a:cubicBezTo>
                      <a:cubicBezTo>
                        <a:pt x="779" y="286"/>
                        <a:pt x="951" y="0"/>
                        <a:pt x="1009" y="28"/>
                      </a:cubicBezTo>
                      <a:cubicBezTo>
                        <a:pt x="1009" y="288"/>
                        <a:pt x="1009" y="372"/>
                        <a:pt x="1009" y="462"/>
                      </a:cubicBezTo>
                    </a:path>
                  </a:pathLst>
                </a:custGeom>
                <a:solidFill>
                  <a:srgbClr val="CC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64" name="Freeform 98"/>
                <p:cNvSpPr>
                  <a:spLocks/>
                </p:cNvSpPr>
                <p:nvPr/>
              </p:nvSpPr>
              <p:spPr bwMode="auto">
                <a:xfrm flipH="1" flipV="1">
                  <a:off x="576" y="2544"/>
                  <a:ext cx="1009" cy="462"/>
                </a:xfrm>
                <a:custGeom>
                  <a:avLst/>
                  <a:gdLst>
                    <a:gd name="T0" fmla="*/ 1 w 1009"/>
                    <a:gd name="T1" fmla="*/ 462 h 462"/>
                    <a:gd name="T2" fmla="*/ 1 w 1009"/>
                    <a:gd name="T3" fmla="*/ 411 h 462"/>
                    <a:gd name="T4" fmla="*/ 283 w 1009"/>
                    <a:gd name="T5" fmla="*/ 77 h 462"/>
                    <a:gd name="T6" fmla="*/ 658 w 1009"/>
                    <a:gd name="T7" fmla="*/ 294 h 462"/>
                    <a:gd name="T8" fmla="*/ 1009 w 1009"/>
                    <a:gd name="T9" fmla="*/ 28 h 462"/>
                    <a:gd name="T10" fmla="*/ 1009 w 1009"/>
                    <a:gd name="T11" fmla="*/ 462 h 462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009"/>
                    <a:gd name="T19" fmla="*/ 0 h 462"/>
                    <a:gd name="T20" fmla="*/ 1009 w 1009"/>
                    <a:gd name="T21" fmla="*/ 462 h 462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009" h="462">
                      <a:moveTo>
                        <a:pt x="1" y="462"/>
                      </a:moveTo>
                      <a:cubicBezTo>
                        <a:pt x="1" y="454"/>
                        <a:pt x="0" y="462"/>
                        <a:pt x="1" y="411"/>
                      </a:cubicBezTo>
                      <a:cubicBezTo>
                        <a:pt x="3" y="324"/>
                        <a:pt x="174" y="96"/>
                        <a:pt x="283" y="77"/>
                      </a:cubicBezTo>
                      <a:cubicBezTo>
                        <a:pt x="392" y="58"/>
                        <a:pt x="537" y="302"/>
                        <a:pt x="658" y="294"/>
                      </a:cubicBezTo>
                      <a:cubicBezTo>
                        <a:pt x="779" y="286"/>
                        <a:pt x="951" y="0"/>
                        <a:pt x="1009" y="28"/>
                      </a:cubicBezTo>
                      <a:cubicBezTo>
                        <a:pt x="1009" y="288"/>
                        <a:pt x="1009" y="372"/>
                        <a:pt x="1009" y="462"/>
                      </a:cubicBezTo>
                    </a:path>
                  </a:pathLst>
                </a:custGeom>
                <a:solidFill>
                  <a:srgbClr val="CC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3040" name="Group 99"/>
              <p:cNvGrpSpPr>
                <a:grpSpLocks/>
              </p:cNvGrpSpPr>
              <p:nvPr/>
            </p:nvGrpSpPr>
            <p:grpSpPr bwMode="auto">
              <a:xfrm>
                <a:off x="576" y="912"/>
                <a:ext cx="1008" cy="216"/>
                <a:chOff x="3172" y="2570"/>
                <a:chExt cx="954" cy="216"/>
              </a:xfrm>
            </p:grpSpPr>
            <p:sp>
              <p:nvSpPr>
                <p:cNvPr id="43052" name="Line 100"/>
                <p:cNvSpPr>
                  <a:spLocks noChangeShapeType="1"/>
                </p:cNvSpPr>
                <p:nvPr/>
              </p:nvSpPr>
              <p:spPr bwMode="auto">
                <a:xfrm>
                  <a:off x="3172" y="2570"/>
                  <a:ext cx="954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053" name="Line 101"/>
                <p:cNvSpPr>
                  <a:spLocks noChangeShapeType="1"/>
                </p:cNvSpPr>
                <p:nvPr/>
              </p:nvSpPr>
              <p:spPr bwMode="auto">
                <a:xfrm>
                  <a:off x="3172" y="2763"/>
                  <a:ext cx="954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054" name="Line 102"/>
                <p:cNvSpPr>
                  <a:spLocks noChangeShapeType="1"/>
                </p:cNvSpPr>
                <p:nvPr/>
              </p:nvSpPr>
              <p:spPr bwMode="auto">
                <a:xfrm>
                  <a:off x="3409" y="2574"/>
                  <a:ext cx="0" cy="185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055" name="Line 103"/>
                <p:cNvSpPr>
                  <a:spLocks noChangeShapeType="1"/>
                </p:cNvSpPr>
                <p:nvPr/>
              </p:nvSpPr>
              <p:spPr bwMode="auto">
                <a:xfrm>
                  <a:off x="3649" y="2574"/>
                  <a:ext cx="0" cy="185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056" name="Line 104"/>
                <p:cNvSpPr>
                  <a:spLocks noChangeShapeType="1"/>
                </p:cNvSpPr>
                <p:nvPr/>
              </p:nvSpPr>
              <p:spPr bwMode="auto">
                <a:xfrm>
                  <a:off x="3889" y="2574"/>
                  <a:ext cx="0" cy="185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057" name="Rectangle 105"/>
                <p:cNvSpPr>
                  <a:spLocks noChangeArrowheads="1"/>
                </p:cNvSpPr>
                <p:nvPr/>
              </p:nvSpPr>
              <p:spPr bwMode="auto">
                <a:xfrm>
                  <a:off x="3887" y="2570"/>
                  <a:ext cx="197" cy="21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/>
                <a:p>
                  <a:pPr algn="ctr">
                    <a:lnSpc>
                      <a:spcPct val="90000"/>
                    </a:lnSpc>
                  </a:pPr>
                  <a:r>
                    <a:rPr lang="en-US" sz="1800">
                      <a:latin typeface="Tahoma" charset="0"/>
                    </a:rPr>
                    <a:t>0</a:t>
                  </a:r>
                </a:p>
              </p:txBody>
            </p:sp>
            <p:sp>
              <p:nvSpPr>
                <p:cNvPr id="43058" name="Rectangle 106"/>
                <p:cNvSpPr>
                  <a:spLocks noChangeArrowheads="1"/>
                </p:cNvSpPr>
                <p:nvPr/>
              </p:nvSpPr>
              <p:spPr bwMode="auto">
                <a:xfrm>
                  <a:off x="3695" y="2570"/>
                  <a:ext cx="197" cy="21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/>
                <a:p>
                  <a:pPr algn="ctr">
                    <a:lnSpc>
                      <a:spcPct val="90000"/>
                    </a:lnSpc>
                  </a:pPr>
                  <a:r>
                    <a:rPr lang="en-US" sz="1800">
                      <a:latin typeface="Tahoma" charset="0"/>
                    </a:rPr>
                    <a:t>1</a:t>
                  </a:r>
                </a:p>
              </p:txBody>
            </p:sp>
            <p:sp>
              <p:nvSpPr>
                <p:cNvPr id="43059" name="Rectangle 107"/>
                <p:cNvSpPr>
                  <a:spLocks noChangeArrowheads="1"/>
                </p:cNvSpPr>
                <p:nvPr/>
              </p:nvSpPr>
              <p:spPr bwMode="auto">
                <a:xfrm>
                  <a:off x="3454" y="2570"/>
                  <a:ext cx="197" cy="21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/>
                <a:p>
                  <a:pPr algn="ctr">
                    <a:lnSpc>
                      <a:spcPct val="90000"/>
                    </a:lnSpc>
                  </a:pPr>
                  <a:r>
                    <a:rPr lang="en-US" sz="1800">
                      <a:latin typeface="Tahoma" charset="0"/>
                    </a:rPr>
                    <a:t>2</a:t>
                  </a:r>
                </a:p>
              </p:txBody>
            </p:sp>
            <p:sp>
              <p:nvSpPr>
                <p:cNvPr id="43060" name="Rectangle 108"/>
                <p:cNvSpPr>
                  <a:spLocks noChangeArrowheads="1"/>
                </p:cNvSpPr>
                <p:nvPr/>
              </p:nvSpPr>
              <p:spPr bwMode="auto">
                <a:xfrm>
                  <a:off x="3215" y="2570"/>
                  <a:ext cx="197" cy="21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127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488" tIns="44450" rIns="90488" bIns="44450">
                  <a:spAutoFit/>
                </a:bodyPr>
                <a:lstStyle/>
                <a:p>
                  <a:pPr algn="ctr">
                    <a:lnSpc>
                      <a:spcPct val="90000"/>
                    </a:lnSpc>
                  </a:pPr>
                  <a:r>
                    <a:rPr lang="en-US" sz="1800">
                      <a:latin typeface="Tahoma" charset="0"/>
                    </a:rPr>
                    <a:t>3</a:t>
                  </a:r>
                </a:p>
              </p:txBody>
            </p:sp>
          </p:grpSp>
          <p:grpSp>
            <p:nvGrpSpPr>
              <p:cNvPr id="43041" name="Group 109"/>
              <p:cNvGrpSpPr>
                <a:grpSpLocks/>
              </p:cNvGrpSpPr>
              <p:nvPr/>
            </p:nvGrpSpPr>
            <p:grpSpPr bwMode="auto">
              <a:xfrm>
                <a:off x="576" y="1296"/>
                <a:ext cx="1008" cy="338"/>
                <a:chOff x="2304" y="1536"/>
                <a:chExt cx="1008" cy="338"/>
              </a:xfrm>
            </p:grpSpPr>
            <p:sp>
              <p:nvSpPr>
                <p:cNvPr id="43048" name="Rectangle 110"/>
                <p:cNvSpPr>
                  <a:spLocks noChangeArrowheads="1"/>
                </p:cNvSpPr>
                <p:nvPr/>
              </p:nvSpPr>
              <p:spPr bwMode="auto">
                <a:xfrm>
                  <a:off x="2496" y="1680"/>
                  <a:ext cx="566" cy="19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/>
                <a:p>
                  <a:r>
                    <a:rPr lang="en-US" sz="1400" b="0">
                      <a:latin typeface="Tahoma" charset="0"/>
                    </a:rPr>
                    <a:t>(4 bytes)</a:t>
                  </a:r>
                </a:p>
              </p:txBody>
            </p:sp>
            <p:grpSp>
              <p:nvGrpSpPr>
                <p:cNvPr id="43049" name="Group 111"/>
                <p:cNvGrpSpPr>
                  <a:grpSpLocks/>
                </p:cNvGrpSpPr>
                <p:nvPr/>
              </p:nvGrpSpPr>
              <p:grpSpPr bwMode="auto">
                <a:xfrm>
                  <a:off x="2304" y="1536"/>
                  <a:ext cx="1008" cy="194"/>
                  <a:chOff x="4176" y="2400"/>
                  <a:chExt cx="1008" cy="194"/>
                </a:xfrm>
              </p:grpSpPr>
              <p:sp>
                <p:nvSpPr>
                  <p:cNvPr id="43050" name="Line 112"/>
                  <p:cNvSpPr>
                    <a:spLocks noChangeShapeType="1"/>
                  </p:cNvSpPr>
                  <p:nvPr/>
                </p:nvSpPr>
                <p:spPr bwMode="auto">
                  <a:xfrm>
                    <a:off x="4176" y="2544"/>
                    <a:ext cx="1008" cy="0"/>
                  </a:xfrm>
                  <a:prstGeom prst="line">
                    <a:avLst/>
                  </a:prstGeom>
                  <a:noFill/>
                  <a:ln w="9525">
                    <a:solidFill>
                      <a:schemeClr val="tx1"/>
                    </a:solidFill>
                    <a:round/>
                    <a:headEnd type="stealth" w="med" len="med"/>
                    <a:tailEnd type="stealth" w="med" len="med"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3051" name="Text Box 11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320" y="2400"/>
                    <a:ext cx="827" cy="19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  <a:cs typeface="ＭＳ Ｐゴシック" charset="0"/>
                      </a:defRPr>
                    </a:lvl1pPr>
                    <a:lvl2pPr marL="742950" indent="-28575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2pPr>
                    <a:lvl3pPr marL="11430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3pPr>
                    <a:lvl4pPr marL="16002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4pPr>
                    <a:lvl5pPr marL="2057400" indent="-228600"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400" b="1">
                        <a:solidFill>
                          <a:schemeClr val="tx1"/>
                        </a:solidFill>
                        <a:latin typeface="Tekton" charset="0"/>
                        <a:ea typeface="ＭＳ Ｐゴシック" charset="0"/>
                      </a:defRPr>
                    </a:lvl9pPr>
                  </a:lstStyle>
                  <a:p>
                    <a:r>
                      <a:rPr lang="en-US" sz="1400" b="0">
                        <a:latin typeface="Tahoma" charset="0"/>
                      </a:rPr>
                      <a:t>32 bit </a:t>
                    </a:r>
                    <a:r>
                      <a:rPr lang="ja-JP" altLang="en-US" sz="1400" b="0">
                        <a:latin typeface="Tahoma" charset="0"/>
                      </a:rPr>
                      <a:t>“</a:t>
                    </a:r>
                    <a:r>
                      <a:rPr lang="en-US" altLang="ja-JP" sz="1400" b="0">
                        <a:latin typeface="Tahoma" charset="0"/>
                      </a:rPr>
                      <a:t>words</a:t>
                    </a:r>
                    <a:r>
                      <a:rPr lang="ja-JP" altLang="en-US" sz="1400" b="0">
                        <a:latin typeface="Tahoma" charset="0"/>
                      </a:rPr>
                      <a:t>”</a:t>
                    </a:r>
                    <a:endParaRPr lang="en-US" sz="1400" b="0">
                      <a:latin typeface="Tahoma" charset="0"/>
                    </a:endParaRPr>
                  </a:p>
                </p:txBody>
              </p:sp>
            </p:grpSp>
          </p:grpSp>
          <p:sp>
            <p:nvSpPr>
              <p:cNvPr id="43042" name="Text Box 114"/>
              <p:cNvSpPr txBox="1">
                <a:spLocks noChangeArrowheads="1"/>
              </p:cNvSpPr>
              <p:nvPr/>
            </p:nvSpPr>
            <p:spPr bwMode="auto">
              <a:xfrm>
                <a:off x="1440" y="768"/>
                <a:ext cx="166" cy="1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9pPr>
              </a:lstStyle>
              <a:p>
                <a:r>
                  <a:rPr lang="en-US" sz="1000" b="0">
                    <a:latin typeface="Tahoma" charset="0"/>
                  </a:rPr>
                  <a:t>0</a:t>
                </a:r>
              </a:p>
            </p:txBody>
          </p:sp>
          <p:sp>
            <p:nvSpPr>
              <p:cNvPr id="43043" name="Text Box 115"/>
              <p:cNvSpPr txBox="1">
                <a:spLocks noChangeArrowheads="1"/>
              </p:cNvSpPr>
              <p:nvPr/>
            </p:nvSpPr>
            <p:spPr bwMode="auto">
              <a:xfrm>
                <a:off x="576" y="768"/>
                <a:ext cx="240" cy="1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9pPr>
              </a:lstStyle>
              <a:p>
                <a:r>
                  <a:rPr lang="en-US" sz="1000" b="0">
                    <a:latin typeface="Tahoma" charset="0"/>
                  </a:rPr>
                  <a:t>31</a:t>
                </a:r>
              </a:p>
            </p:txBody>
          </p:sp>
          <p:grpSp>
            <p:nvGrpSpPr>
              <p:cNvPr id="43044" name="Group 116"/>
              <p:cNvGrpSpPr>
                <a:grpSpLocks/>
              </p:cNvGrpSpPr>
              <p:nvPr/>
            </p:nvGrpSpPr>
            <p:grpSpPr bwMode="auto">
              <a:xfrm>
                <a:off x="576" y="1968"/>
                <a:ext cx="1008" cy="194"/>
                <a:chOff x="576" y="1968"/>
                <a:chExt cx="1008" cy="194"/>
              </a:xfrm>
            </p:grpSpPr>
            <p:sp>
              <p:nvSpPr>
                <p:cNvPr id="43045" name="Line 117"/>
                <p:cNvSpPr>
                  <a:spLocks noChangeShapeType="1"/>
                </p:cNvSpPr>
                <p:nvPr/>
              </p:nvSpPr>
              <p:spPr bwMode="auto">
                <a:xfrm>
                  <a:off x="576" y="1968"/>
                  <a:ext cx="100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46" name="Line 118"/>
                <p:cNvSpPr>
                  <a:spLocks noChangeShapeType="1"/>
                </p:cNvSpPr>
                <p:nvPr/>
              </p:nvSpPr>
              <p:spPr bwMode="auto">
                <a:xfrm>
                  <a:off x="576" y="2160"/>
                  <a:ext cx="100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047" name="Text Box 119"/>
                <p:cNvSpPr txBox="1">
                  <a:spLocks noChangeArrowheads="1"/>
                </p:cNvSpPr>
                <p:nvPr/>
              </p:nvSpPr>
              <p:spPr bwMode="auto">
                <a:xfrm>
                  <a:off x="672" y="1968"/>
                  <a:ext cx="889" cy="19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9pPr>
                </a:lstStyle>
                <a:p>
                  <a:r>
                    <a:rPr lang="en-US" sz="1400" b="0">
                      <a:latin typeface="Tahoma" charset="0"/>
                    </a:rPr>
                    <a:t>next instruction</a:t>
                  </a:r>
                </a:p>
              </p:txBody>
            </p:sp>
          </p:grpSp>
        </p:grpSp>
        <p:sp>
          <p:nvSpPr>
            <p:cNvPr id="43036" name="Text Box 122"/>
            <p:cNvSpPr txBox="1">
              <a:spLocks noChangeArrowheads="1"/>
            </p:cNvSpPr>
            <p:nvPr/>
          </p:nvSpPr>
          <p:spPr bwMode="auto">
            <a:xfrm>
              <a:off x="2689225" y="2438400"/>
              <a:ext cx="763588" cy="2246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r"/>
              <a:r>
                <a:rPr lang="en-US" sz="2000">
                  <a:latin typeface="Tahoma" charset="0"/>
                </a:rPr>
                <a:t>0</a:t>
              </a:r>
              <a:br>
                <a:rPr lang="en-US" sz="2000">
                  <a:latin typeface="Tahoma" charset="0"/>
                </a:rPr>
              </a:br>
              <a:r>
                <a:rPr lang="en-US" sz="2000">
                  <a:latin typeface="Tahoma" charset="0"/>
                </a:rPr>
                <a:t>4</a:t>
              </a:r>
            </a:p>
            <a:p>
              <a:pPr algn="r"/>
              <a:r>
                <a:rPr lang="en-US" sz="2000">
                  <a:latin typeface="Tahoma" charset="0"/>
                </a:rPr>
                <a:t>8</a:t>
              </a:r>
            </a:p>
            <a:p>
              <a:pPr algn="r"/>
              <a:r>
                <a:rPr lang="en-US" sz="2000">
                  <a:latin typeface="Tahoma" charset="0"/>
                </a:rPr>
                <a:t>16</a:t>
              </a:r>
              <a:br>
                <a:rPr lang="en-US" sz="2000">
                  <a:latin typeface="Tahoma" charset="0"/>
                </a:rPr>
              </a:br>
              <a:r>
                <a:rPr lang="en-US" sz="2000">
                  <a:latin typeface="Tahoma" charset="0"/>
                </a:rPr>
                <a:t>20</a:t>
              </a:r>
            </a:p>
            <a:p>
              <a:pPr algn="r"/>
              <a:endParaRPr lang="en-US" sz="2000">
                <a:latin typeface="Tahoma" charset="0"/>
              </a:endParaRPr>
            </a:p>
            <a:p>
              <a:pPr algn="r"/>
              <a:endParaRPr lang="en-US" sz="2000">
                <a:latin typeface="Tahoma" charset="0"/>
              </a:endParaRPr>
            </a:p>
          </p:txBody>
        </p:sp>
      </p:grpSp>
      <p:sp>
        <p:nvSpPr>
          <p:cNvPr id="43037" name="Text Box 123"/>
          <p:cNvSpPr txBox="1">
            <a:spLocks noChangeArrowheads="1"/>
          </p:cNvSpPr>
          <p:nvPr/>
        </p:nvSpPr>
        <p:spPr bwMode="auto">
          <a:xfrm>
            <a:off x="2387600" y="2209800"/>
            <a:ext cx="11144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1400">
                <a:solidFill>
                  <a:srgbClr val="CC0000"/>
                </a:solidFill>
                <a:latin typeface="Tahoma" charset="0"/>
              </a:rPr>
              <a:t>Addresses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DE27899D-2768-8F40-B300-9D8199F2EF9D}"/>
              </a:ext>
            </a:extLst>
          </p:cNvPr>
          <p:cNvSpPr/>
          <p:nvPr/>
        </p:nvSpPr>
        <p:spPr bwMode="auto">
          <a:xfrm rot="3502375">
            <a:off x="2506693" y="1656860"/>
            <a:ext cx="333375" cy="525463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b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Some MIPS Memory Nits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idx="1"/>
          </p:nvPr>
        </p:nvSpPr>
        <p:spPr>
          <a:xfrm>
            <a:off x="0" y="1295400"/>
            <a:ext cx="4191747" cy="5029200"/>
          </a:xfrm>
        </p:spPr>
        <p:txBody>
          <a:bodyPr/>
          <a:lstStyle/>
          <a:p>
            <a:pPr>
              <a:defRPr/>
            </a:pPr>
            <a:r>
              <a:rPr lang="en-US" sz="2400" dirty="0">
                <a:latin typeface="Tahoma" charset="0"/>
                <a:ea typeface="ＭＳ Ｐゴシック" charset="0"/>
                <a:cs typeface="ＭＳ Ｐゴシック" charset="0"/>
              </a:rPr>
              <a:t>Memory locations are 32 bits wide</a:t>
            </a:r>
          </a:p>
          <a:p>
            <a:pPr>
              <a:defRPr/>
            </a:pPr>
            <a:r>
              <a:rPr lang="en-US" sz="2000" dirty="0">
                <a:latin typeface="Tahoma" charset="0"/>
                <a:ea typeface="ＭＳ Ｐゴシック" charset="0"/>
              </a:rPr>
              <a:t>BUT, they are addressable in different-sized chunks</a:t>
            </a:r>
          </a:p>
          <a:p>
            <a:pPr lvl="1">
              <a:defRPr/>
            </a:pPr>
            <a:r>
              <a:rPr lang="en-US" sz="2000" dirty="0">
                <a:latin typeface="Tahoma" charset="0"/>
                <a:ea typeface="ＭＳ Ｐゴシック" charset="0"/>
              </a:rPr>
              <a:t>8-bit chunks (bytes)</a:t>
            </a:r>
          </a:p>
          <a:p>
            <a:pPr lvl="1">
              <a:defRPr/>
            </a:pPr>
            <a:r>
              <a:rPr lang="en-US" sz="2000" dirty="0">
                <a:latin typeface="Tahoma" charset="0"/>
                <a:ea typeface="ＭＳ Ｐゴシック" charset="0"/>
              </a:rPr>
              <a:t>16-bit chunks (shorts)</a:t>
            </a:r>
          </a:p>
          <a:p>
            <a:pPr lvl="1">
              <a:defRPr/>
            </a:pPr>
            <a:r>
              <a:rPr lang="en-US" sz="2000" dirty="0">
                <a:latin typeface="Tahoma" charset="0"/>
                <a:ea typeface="ＭＳ Ｐゴシック" charset="0"/>
              </a:rPr>
              <a:t>32-bit chunks (words)</a:t>
            </a:r>
          </a:p>
          <a:p>
            <a:pPr lvl="1">
              <a:defRPr/>
            </a:pPr>
            <a:r>
              <a:rPr lang="en-US" sz="2000" dirty="0">
                <a:latin typeface="Tahoma" charset="0"/>
                <a:ea typeface="ＭＳ Ｐゴシック" charset="0"/>
              </a:rPr>
              <a:t>64-bit chunks (longs/double)</a:t>
            </a:r>
          </a:p>
          <a:p>
            <a:pPr>
              <a:defRPr/>
            </a:pPr>
            <a:endParaRPr lang="en-US" sz="2400" dirty="0">
              <a:latin typeface="Tahoma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sz="2400" dirty="0">
                <a:latin typeface="Tahoma" charset="0"/>
                <a:ea typeface="ＭＳ Ｐゴシック" charset="0"/>
                <a:cs typeface="ＭＳ Ｐゴシック" charset="0"/>
              </a:rPr>
              <a:t>We also frequently need </a:t>
            </a:r>
            <a:br>
              <a:rPr lang="en-US" sz="2400" dirty="0">
                <a:latin typeface="Tahoma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latin typeface="Tahoma" charset="0"/>
                <a:ea typeface="ＭＳ Ｐゴシック" charset="0"/>
                <a:cs typeface="ＭＳ Ｐゴシック" charset="0"/>
              </a:rPr>
              <a:t>access to individual bits!</a:t>
            </a:r>
            <a:br>
              <a:rPr lang="en-US" sz="2400" dirty="0">
                <a:latin typeface="Tahoma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latin typeface="Tahoma" charset="0"/>
                <a:ea typeface="ＭＳ Ｐゴシック" charset="0"/>
                <a:cs typeface="ＭＳ Ｐゴシック" charset="0"/>
              </a:rPr>
              <a:t>(Instructions help w/ this)</a:t>
            </a:r>
          </a:p>
          <a:p>
            <a:pPr>
              <a:defRPr/>
            </a:pPr>
            <a:endParaRPr lang="en-US" sz="2400" dirty="0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506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BFF48746-C16C-8B46-9BC8-BB1AFB4EAC87}" type="slidenum">
              <a:rPr lang="en-US" sz="1400">
                <a:latin typeface="Arial Narrow" charset="0"/>
              </a:rPr>
              <a:pPr/>
              <a:t>15</a:t>
            </a:fld>
            <a:endParaRPr lang="en-US" sz="1400">
              <a:latin typeface="Arial Narrow" charset="0"/>
            </a:endParaRPr>
          </a:p>
        </p:txBody>
      </p:sp>
      <p:grpSp>
        <p:nvGrpSpPr>
          <p:cNvPr id="43011" name="Group 23"/>
          <p:cNvGrpSpPr>
            <a:grpSpLocks/>
          </p:cNvGrpSpPr>
          <p:nvPr/>
        </p:nvGrpSpPr>
        <p:grpSpPr bwMode="auto">
          <a:xfrm>
            <a:off x="4921997" y="2727325"/>
            <a:ext cx="3352800" cy="346075"/>
            <a:chOff x="3360" y="1862"/>
            <a:chExt cx="2112" cy="218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43044" name="Rectangle 4"/>
            <p:cNvSpPr>
              <a:spLocks noChangeArrowheads="1"/>
            </p:cNvSpPr>
            <p:nvPr/>
          </p:nvSpPr>
          <p:spPr bwMode="auto">
            <a:xfrm>
              <a:off x="4944" y="1862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0</a:t>
              </a:r>
            </a:p>
          </p:txBody>
        </p:sp>
        <p:sp>
          <p:nvSpPr>
            <p:cNvPr id="43045" name="Rectangle 15"/>
            <p:cNvSpPr>
              <a:spLocks noChangeArrowheads="1"/>
            </p:cNvSpPr>
            <p:nvPr/>
          </p:nvSpPr>
          <p:spPr bwMode="auto">
            <a:xfrm>
              <a:off x="4416" y="1862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1</a:t>
              </a:r>
            </a:p>
          </p:txBody>
        </p:sp>
        <p:sp>
          <p:nvSpPr>
            <p:cNvPr id="43046" name="Rectangle 16"/>
            <p:cNvSpPr>
              <a:spLocks noChangeArrowheads="1"/>
            </p:cNvSpPr>
            <p:nvPr/>
          </p:nvSpPr>
          <p:spPr bwMode="auto">
            <a:xfrm>
              <a:off x="3888" y="1862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2</a:t>
              </a:r>
            </a:p>
          </p:txBody>
        </p:sp>
        <p:sp>
          <p:nvSpPr>
            <p:cNvPr id="43047" name="Rectangle 17"/>
            <p:cNvSpPr>
              <a:spLocks noChangeArrowheads="1"/>
            </p:cNvSpPr>
            <p:nvPr/>
          </p:nvSpPr>
          <p:spPr bwMode="auto">
            <a:xfrm>
              <a:off x="3360" y="1862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3</a:t>
              </a:r>
            </a:p>
          </p:txBody>
        </p:sp>
      </p:grpSp>
      <p:grpSp>
        <p:nvGrpSpPr>
          <p:cNvPr id="43012" name="Group 24"/>
          <p:cNvGrpSpPr>
            <a:grpSpLocks/>
          </p:cNvGrpSpPr>
          <p:nvPr/>
        </p:nvGrpSpPr>
        <p:grpSpPr bwMode="auto">
          <a:xfrm>
            <a:off x="4921997" y="3073400"/>
            <a:ext cx="3352800" cy="346075"/>
            <a:chOff x="3360" y="2080"/>
            <a:chExt cx="2112" cy="218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43040" name="Rectangle 18"/>
            <p:cNvSpPr>
              <a:spLocks noChangeArrowheads="1"/>
            </p:cNvSpPr>
            <p:nvPr/>
          </p:nvSpPr>
          <p:spPr bwMode="auto">
            <a:xfrm>
              <a:off x="4944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4</a:t>
              </a:r>
            </a:p>
          </p:txBody>
        </p:sp>
        <p:sp>
          <p:nvSpPr>
            <p:cNvPr id="43041" name="Rectangle 19"/>
            <p:cNvSpPr>
              <a:spLocks noChangeArrowheads="1"/>
            </p:cNvSpPr>
            <p:nvPr/>
          </p:nvSpPr>
          <p:spPr bwMode="auto">
            <a:xfrm>
              <a:off x="4416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5</a:t>
              </a:r>
            </a:p>
          </p:txBody>
        </p:sp>
        <p:sp>
          <p:nvSpPr>
            <p:cNvPr id="43042" name="Rectangle 20"/>
            <p:cNvSpPr>
              <a:spLocks noChangeArrowheads="1"/>
            </p:cNvSpPr>
            <p:nvPr/>
          </p:nvSpPr>
          <p:spPr bwMode="auto">
            <a:xfrm>
              <a:off x="3888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6</a:t>
              </a:r>
            </a:p>
          </p:txBody>
        </p:sp>
        <p:sp>
          <p:nvSpPr>
            <p:cNvPr id="43043" name="Rectangle 21"/>
            <p:cNvSpPr>
              <a:spLocks noChangeArrowheads="1"/>
            </p:cNvSpPr>
            <p:nvPr/>
          </p:nvSpPr>
          <p:spPr bwMode="auto">
            <a:xfrm>
              <a:off x="3360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7</a:t>
              </a:r>
            </a:p>
          </p:txBody>
        </p:sp>
      </p:grpSp>
      <p:sp>
        <p:nvSpPr>
          <p:cNvPr id="45061" name="Text Box 22"/>
          <p:cNvSpPr txBox="1">
            <a:spLocks noChangeArrowheads="1"/>
          </p:cNvSpPr>
          <p:nvPr/>
        </p:nvSpPr>
        <p:spPr bwMode="auto">
          <a:xfrm>
            <a:off x="4139360" y="2305050"/>
            <a:ext cx="825500" cy="181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r"/>
            <a:r>
              <a:rPr lang="en-US" b="0">
                <a:latin typeface="Tahoma" charset="0"/>
              </a:rPr>
              <a:t>Addr</a:t>
            </a:r>
          </a:p>
          <a:p>
            <a:pPr algn="r"/>
            <a:r>
              <a:rPr lang="en-US" sz="2200" b="0">
                <a:latin typeface="Tahoma" charset="0"/>
              </a:rPr>
              <a:t>0:</a:t>
            </a:r>
          </a:p>
          <a:p>
            <a:pPr algn="r"/>
            <a:r>
              <a:rPr lang="en-US" sz="2200" b="0">
                <a:latin typeface="Tahoma" charset="0"/>
              </a:rPr>
              <a:t>4:</a:t>
            </a:r>
          </a:p>
          <a:p>
            <a:pPr algn="r"/>
            <a:r>
              <a:rPr lang="en-US" sz="2200" b="0">
                <a:latin typeface="Tahoma" charset="0"/>
              </a:rPr>
              <a:t>8:</a:t>
            </a:r>
          </a:p>
          <a:p>
            <a:pPr algn="r"/>
            <a:r>
              <a:rPr lang="en-US" sz="2200" b="0">
                <a:latin typeface="Tahoma" charset="0"/>
              </a:rPr>
              <a:t>12:</a:t>
            </a:r>
          </a:p>
        </p:txBody>
      </p:sp>
      <p:grpSp>
        <p:nvGrpSpPr>
          <p:cNvPr id="43014" name="Group 25"/>
          <p:cNvGrpSpPr>
            <a:grpSpLocks/>
          </p:cNvGrpSpPr>
          <p:nvPr/>
        </p:nvGrpSpPr>
        <p:grpSpPr bwMode="auto">
          <a:xfrm>
            <a:off x="4921997" y="3387725"/>
            <a:ext cx="3352800" cy="346075"/>
            <a:chOff x="3360" y="2080"/>
            <a:chExt cx="2112" cy="218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43036" name="Rectangle 26"/>
            <p:cNvSpPr>
              <a:spLocks noChangeArrowheads="1"/>
            </p:cNvSpPr>
            <p:nvPr/>
          </p:nvSpPr>
          <p:spPr bwMode="auto">
            <a:xfrm>
              <a:off x="4944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8</a:t>
              </a:r>
            </a:p>
          </p:txBody>
        </p:sp>
        <p:sp>
          <p:nvSpPr>
            <p:cNvPr id="43037" name="Rectangle 27"/>
            <p:cNvSpPr>
              <a:spLocks noChangeArrowheads="1"/>
            </p:cNvSpPr>
            <p:nvPr/>
          </p:nvSpPr>
          <p:spPr bwMode="auto">
            <a:xfrm>
              <a:off x="4416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9</a:t>
              </a:r>
            </a:p>
          </p:txBody>
        </p:sp>
        <p:sp>
          <p:nvSpPr>
            <p:cNvPr id="43038" name="Rectangle 28"/>
            <p:cNvSpPr>
              <a:spLocks noChangeArrowheads="1"/>
            </p:cNvSpPr>
            <p:nvPr/>
          </p:nvSpPr>
          <p:spPr bwMode="auto">
            <a:xfrm>
              <a:off x="3888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10</a:t>
              </a:r>
            </a:p>
          </p:txBody>
        </p:sp>
        <p:sp>
          <p:nvSpPr>
            <p:cNvPr id="43039" name="Rectangle 29"/>
            <p:cNvSpPr>
              <a:spLocks noChangeArrowheads="1"/>
            </p:cNvSpPr>
            <p:nvPr/>
          </p:nvSpPr>
          <p:spPr bwMode="auto">
            <a:xfrm>
              <a:off x="3360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12</a:t>
              </a:r>
            </a:p>
          </p:txBody>
        </p:sp>
      </p:grpSp>
      <p:grpSp>
        <p:nvGrpSpPr>
          <p:cNvPr id="43015" name="Group 30"/>
          <p:cNvGrpSpPr>
            <a:grpSpLocks/>
          </p:cNvGrpSpPr>
          <p:nvPr/>
        </p:nvGrpSpPr>
        <p:grpSpPr bwMode="auto">
          <a:xfrm>
            <a:off x="4921997" y="3733800"/>
            <a:ext cx="3352800" cy="346075"/>
            <a:chOff x="3360" y="2080"/>
            <a:chExt cx="2112" cy="218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43032" name="Rectangle 31"/>
            <p:cNvSpPr>
              <a:spLocks noChangeArrowheads="1"/>
            </p:cNvSpPr>
            <p:nvPr/>
          </p:nvSpPr>
          <p:spPr bwMode="auto">
            <a:xfrm>
              <a:off x="4944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12</a:t>
              </a:r>
            </a:p>
          </p:txBody>
        </p:sp>
        <p:sp>
          <p:nvSpPr>
            <p:cNvPr id="43033" name="Rectangle 32"/>
            <p:cNvSpPr>
              <a:spLocks noChangeArrowheads="1"/>
            </p:cNvSpPr>
            <p:nvPr/>
          </p:nvSpPr>
          <p:spPr bwMode="auto">
            <a:xfrm>
              <a:off x="4416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13</a:t>
              </a:r>
            </a:p>
          </p:txBody>
        </p:sp>
        <p:sp>
          <p:nvSpPr>
            <p:cNvPr id="43034" name="Rectangle 33"/>
            <p:cNvSpPr>
              <a:spLocks noChangeArrowheads="1"/>
            </p:cNvSpPr>
            <p:nvPr/>
          </p:nvSpPr>
          <p:spPr bwMode="auto">
            <a:xfrm>
              <a:off x="3888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14</a:t>
              </a:r>
            </a:p>
          </p:txBody>
        </p:sp>
        <p:sp>
          <p:nvSpPr>
            <p:cNvPr id="43035" name="Rectangle 34"/>
            <p:cNvSpPr>
              <a:spLocks noChangeArrowheads="1"/>
            </p:cNvSpPr>
            <p:nvPr/>
          </p:nvSpPr>
          <p:spPr bwMode="auto">
            <a:xfrm>
              <a:off x="3360" y="2080"/>
              <a:ext cx="528" cy="21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1600">
                  <a:latin typeface="Tahoma" charset="0"/>
                </a:rPr>
                <a:t>15</a:t>
              </a:r>
            </a:p>
          </p:txBody>
        </p:sp>
      </p:grpSp>
      <p:grpSp>
        <p:nvGrpSpPr>
          <p:cNvPr id="6" name="Group 48"/>
          <p:cNvGrpSpPr>
            <a:grpSpLocks/>
          </p:cNvGrpSpPr>
          <p:nvPr/>
        </p:nvGrpSpPr>
        <p:grpSpPr bwMode="auto">
          <a:xfrm>
            <a:off x="4721972" y="2111375"/>
            <a:ext cx="3784600" cy="619125"/>
            <a:chOff x="3004" y="1674"/>
            <a:chExt cx="2384" cy="390"/>
          </a:xfrm>
        </p:grpSpPr>
        <p:sp>
          <p:nvSpPr>
            <p:cNvPr id="45075" name="AutoShape 35"/>
            <p:cNvSpPr>
              <a:spLocks/>
            </p:cNvSpPr>
            <p:nvPr/>
          </p:nvSpPr>
          <p:spPr bwMode="auto">
            <a:xfrm rot="-5400000">
              <a:off x="4906" y="1824"/>
              <a:ext cx="144" cy="316"/>
            </a:xfrm>
            <a:prstGeom prst="rightBrace">
              <a:avLst>
                <a:gd name="adj1" fmla="val 30560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5076" name="AutoShape 36"/>
            <p:cNvSpPr>
              <a:spLocks/>
            </p:cNvSpPr>
            <p:nvPr/>
          </p:nvSpPr>
          <p:spPr bwMode="auto">
            <a:xfrm rot="-5400000">
              <a:off x="4378" y="1834"/>
              <a:ext cx="144" cy="316"/>
            </a:xfrm>
            <a:prstGeom prst="rightBrace">
              <a:avLst>
                <a:gd name="adj1" fmla="val 30560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5077" name="AutoShape 37"/>
            <p:cNvSpPr>
              <a:spLocks/>
            </p:cNvSpPr>
            <p:nvPr/>
          </p:nvSpPr>
          <p:spPr bwMode="auto">
            <a:xfrm rot="-5400000">
              <a:off x="3850" y="1834"/>
              <a:ext cx="144" cy="316"/>
            </a:xfrm>
            <a:prstGeom prst="rightBrace">
              <a:avLst>
                <a:gd name="adj1" fmla="val 30560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5078" name="AutoShape 38"/>
            <p:cNvSpPr>
              <a:spLocks/>
            </p:cNvSpPr>
            <p:nvPr/>
          </p:nvSpPr>
          <p:spPr bwMode="auto">
            <a:xfrm rot="-5400000">
              <a:off x="3322" y="1834"/>
              <a:ext cx="144" cy="316"/>
            </a:xfrm>
            <a:prstGeom prst="rightBrace">
              <a:avLst>
                <a:gd name="adj1" fmla="val 30560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5079" name="Text Box 39"/>
            <p:cNvSpPr txBox="1">
              <a:spLocks noChangeArrowheads="1"/>
            </p:cNvSpPr>
            <p:nvPr/>
          </p:nvSpPr>
          <p:spPr bwMode="auto">
            <a:xfrm>
              <a:off x="3004" y="1674"/>
              <a:ext cx="2384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b="0">
                  <a:latin typeface="Tahoma" charset="0"/>
                </a:rPr>
                <a:t>byte3  byte2  byte1  byte0</a:t>
              </a:r>
            </a:p>
          </p:txBody>
        </p:sp>
      </p:grpSp>
      <p:grpSp>
        <p:nvGrpSpPr>
          <p:cNvPr id="7" name="Group 51"/>
          <p:cNvGrpSpPr>
            <a:grpSpLocks/>
          </p:cNvGrpSpPr>
          <p:nvPr/>
        </p:nvGrpSpPr>
        <p:grpSpPr bwMode="auto">
          <a:xfrm>
            <a:off x="5199810" y="1574800"/>
            <a:ext cx="2862262" cy="611188"/>
            <a:chOff x="3305" y="1336"/>
            <a:chExt cx="1803" cy="385"/>
          </a:xfrm>
        </p:grpSpPr>
        <p:sp>
          <p:nvSpPr>
            <p:cNvPr id="45072" name="AutoShape 42"/>
            <p:cNvSpPr>
              <a:spLocks/>
            </p:cNvSpPr>
            <p:nvPr/>
          </p:nvSpPr>
          <p:spPr bwMode="auto">
            <a:xfrm rot="-5400000">
              <a:off x="3592" y="1479"/>
              <a:ext cx="144" cy="339"/>
            </a:xfrm>
            <a:prstGeom prst="rightBrace">
              <a:avLst>
                <a:gd name="adj1" fmla="val 6041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5073" name="AutoShape 41"/>
            <p:cNvSpPr>
              <a:spLocks/>
            </p:cNvSpPr>
            <p:nvPr/>
          </p:nvSpPr>
          <p:spPr bwMode="auto">
            <a:xfrm rot="-5400000">
              <a:off x="4648" y="1479"/>
              <a:ext cx="144" cy="339"/>
            </a:xfrm>
            <a:prstGeom prst="rightBrace">
              <a:avLst>
                <a:gd name="adj1" fmla="val 6041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5074" name="Text Box 43"/>
            <p:cNvSpPr txBox="1">
              <a:spLocks noChangeArrowheads="1"/>
            </p:cNvSpPr>
            <p:nvPr/>
          </p:nvSpPr>
          <p:spPr bwMode="auto">
            <a:xfrm>
              <a:off x="3305" y="1336"/>
              <a:ext cx="1803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b="0">
                  <a:latin typeface="Tahoma" charset="0"/>
                </a:rPr>
                <a:t>short2          short0</a:t>
              </a:r>
            </a:p>
          </p:txBody>
        </p:sp>
      </p:grpSp>
      <p:grpSp>
        <p:nvGrpSpPr>
          <p:cNvPr id="8" name="Group 50"/>
          <p:cNvGrpSpPr>
            <a:grpSpLocks/>
          </p:cNvGrpSpPr>
          <p:nvPr/>
        </p:nvGrpSpPr>
        <p:grpSpPr bwMode="auto">
          <a:xfrm>
            <a:off x="8268447" y="2806700"/>
            <a:ext cx="889000" cy="1173163"/>
            <a:chOff x="5238" y="2112"/>
            <a:chExt cx="560" cy="739"/>
          </a:xfrm>
        </p:grpSpPr>
        <p:sp>
          <p:nvSpPr>
            <p:cNvPr id="45069" name="AutoShape 44"/>
            <p:cNvSpPr>
              <a:spLocks/>
            </p:cNvSpPr>
            <p:nvPr/>
          </p:nvSpPr>
          <p:spPr bwMode="auto">
            <a:xfrm>
              <a:off x="5242" y="2120"/>
              <a:ext cx="182" cy="311"/>
            </a:xfrm>
            <a:prstGeom prst="rightBrace">
              <a:avLst>
                <a:gd name="adj1" fmla="val 18591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5070" name="Text Box 45"/>
            <p:cNvSpPr txBox="1">
              <a:spLocks noChangeArrowheads="1"/>
            </p:cNvSpPr>
            <p:nvPr/>
          </p:nvSpPr>
          <p:spPr bwMode="auto">
            <a:xfrm>
              <a:off x="5368" y="2112"/>
              <a:ext cx="430" cy="6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1600" b="0">
                  <a:latin typeface="Tahoma" charset="0"/>
                </a:rPr>
                <a:t>long0</a:t>
              </a:r>
              <a:br>
                <a:rPr lang="en-US" sz="1600" b="0">
                  <a:latin typeface="Tahoma" charset="0"/>
                </a:rPr>
              </a:br>
              <a:br>
                <a:rPr lang="en-US" sz="1600" b="0">
                  <a:latin typeface="Tahoma" charset="0"/>
                </a:rPr>
              </a:br>
              <a:endParaRPr lang="en-US" sz="1600" b="0">
                <a:latin typeface="Tahoma" charset="0"/>
              </a:endParaRPr>
            </a:p>
            <a:p>
              <a:r>
                <a:rPr lang="en-US" sz="1600" b="0">
                  <a:latin typeface="Tahoma" charset="0"/>
                </a:rPr>
                <a:t>long8</a:t>
              </a:r>
            </a:p>
          </p:txBody>
        </p:sp>
        <p:sp>
          <p:nvSpPr>
            <p:cNvPr id="45071" name="AutoShape 47"/>
            <p:cNvSpPr>
              <a:spLocks/>
            </p:cNvSpPr>
            <p:nvPr/>
          </p:nvSpPr>
          <p:spPr bwMode="auto">
            <a:xfrm>
              <a:off x="5238" y="2540"/>
              <a:ext cx="182" cy="311"/>
            </a:xfrm>
            <a:prstGeom prst="rightBrace">
              <a:avLst>
                <a:gd name="adj1" fmla="val 18591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>
                <a:latin typeface="Tahoma" charset="0"/>
              </a:endParaRPr>
            </a:p>
          </p:txBody>
        </p:sp>
      </p:grpSp>
      <p:sp>
        <p:nvSpPr>
          <p:cNvPr id="690228" name="Text Box 52"/>
          <p:cNvSpPr txBox="1">
            <a:spLocks noChangeArrowheads="1"/>
          </p:cNvSpPr>
          <p:nvPr/>
        </p:nvSpPr>
        <p:spPr bwMode="auto">
          <a:xfrm>
            <a:off x="4874372" y="2673350"/>
            <a:ext cx="3600450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700">
                <a:latin typeface="Tahoma" charset="0"/>
              </a:rPr>
              <a:t>31 30 29 …                                                                                        … 4 3 2 1 0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022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CB0A4-6E52-6B48-A563-33CD0F39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08" y="6350"/>
            <a:ext cx="9144000" cy="707878"/>
          </a:xfrm>
        </p:spPr>
        <p:txBody>
          <a:bodyPr/>
          <a:lstStyle/>
          <a:p>
            <a:r>
              <a:rPr lang="en-US" dirty="0"/>
              <a:t>Programming a Processor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CF1E0-5A45-7C47-9147-6E43B9A4DD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DEAB8B-5479-9B46-A6BA-BEBDBAC69E05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2B02AF-2084-E34D-99B1-8714292E27FA}"/>
              </a:ext>
            </a:extLst>
          </p:cNvPr>
          <p:cNvSpPr/>
          <p:nvPr/>
        </p:nvSpPr>
        <p:spPr>
          <a:xfrm>
            <a:off x="453835" y="838200"/>
            <a:ext cx="276389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0" dirty="0">
                <a:solidFill>
                  <a:srgbClr val="0070C0"/>
                </a:solidFill>
                <a:latin typeface="+mn-lt"/>
              </a:rPr>
              <a:t>C code: </a:t>
            </a:r>
          </a:p>
          <a:p>
            <a:pPr lvl="1" algn="l"/>
            <a:r>
              <a:rPr lang="en-US" b="0" dirty="0">
                <a:latin typeface="+mn-lt"/>
              </a:rPr>
              <a:t>f=(</a:t>
            </a:r>
            <a:r>
              <a:rPr lang="en-US" b="0" dirty="0" err="1">
                <a:latin typeface="+mn-lt"/>
              </a:rPr>
              <a:t>g+h</a:t>
            </a:r>
            <a:r>
              <a:rPr lang="en-US" b="0" dirty="0">
                <a:latin typeface="+mn-lt"/>
              </a:rPr>
              <a:t>)–(</a:t>
            </a:r>
            <a:r>
              <a:rPr lang="en-US" b="0" dirty="0" err="1">
                <a:latin typeface="+mn-lt"/>
              </a:rPr>
              <a:t>i+j</a:t>
            </a:r>
            <a:r>
              <a:rPr lang="en-US" b="0" dirty="0">
                <a:latin typeface="+mn-lt"/>
              </a:rPr>
              <a:t>);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7CE0D3-50F0-3C41-AB6D-2F3321B67B19}"/>
              </a:ext>
            </a:extLst>
          </p:cNvPr>
          <p:cNvSpPr/>
          <p:nvPr/>
        </p:nvSpPr>
        <p:spPr>
          <a:xfrm>
            <a:off x="2756068" y="2514600"/>
            <a:ext cx="261836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0" dirty="0">
                <a:solidFill>
                  <a:srgbClr val="0070C0"/>
                </a:solidFill>
                <a:latin typeface="+mn-lt"/>
              </a:rPr>
              <a:t>Assembly:</a:t>
            </a:r>
          </a:p>
          <a:p>
            <a:pPr lvl="1" algn="l"/>
            <a:r>
              <a:rPr lang="en-US" b="0" dirty="0">
                <a:latin typeface="+mn-lt"/>
              </a:rPr>
              <a:t>add </a:t>
            </a:r>
            <a:r>
              <a:rPr lang="en-US" b="0" dirty="0" err="1">
                <a:latin typeface="+mn-lt"/>
              </a:rPr>
              <a:t>t0,g,h</a:t>
            </a:r>
            <a:r>
              <a:rPr lang="en-US" b="0" dirty="0">
                <a:latin typeface="+mn-lt"/>
              </a:rPr>
              <a:t> </a:t>
            </a:r>
          </a:p>
          <a:p>
            <a:pPr lvl="1" algn="l"/>
            <a:r>
              <a:rPr lang="en-US" b="0" dirty="0">
                <a:latin typeface="+mn-lt"/>
              </a:rPr>
              <a:t>add </a:t>
            </a:r>
            <a:r>
              <a:rPr lang="en-US" b="0" dirty="0" err="1">
                <a:latin typeface="+mn-lt"/>
              </a:rPr>
              <a:t>t1</a:t>
            </a:r>
            <a:r>
              <a:rPr lang="en-US" b="0" dirty="0">
                <a:latin typeface="+mn-lt"/>
              </a:rPr>
              <a:t>, </a:t>
            </a:r>
            <a:r>
              <a:rPr lang="en-US" b="0" dirty="0" err="1">
                <a:latin typeface="+mn-lt"/>
              </a:rPr>
              <a:t>i,j</a:t>
            </a:r>
            <a:r>
              <a:rPr lang="en-US" b="0" dirty="0">
                <a:latin typeface="+mn-lt"/>
              </a:rPr>
              <a:t> </a:t>
            </a:r>
          </a:p>
          <a:p>
            <a:pPr lvl="1" algn="l"/>
            <a:r>
              <a:rPr lang="en-US" b="0" dirty="0">
                <a:latin typeface="+mn-lt"/>
              </a:rPr>
              <a:t>sub f, </a:t>
            </a:r>
            <a:r>
              <a:rPr lang="en-US" b="0" dirty="0" err="1">
                <a:latin typeface="+mn-lt"/>
              </a:rPr>
              <a:t>t0,t1</a:t>
            </a:r>
            <a:r>
              <a:rPr lang="en-US" b="0" dirty="0">
                <a:latin typeface="+mn-lt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ABCF64-99E7-794A-88C9-71066BF3D3E7}"/>
              </a:ext>
            </a:extLst>
          </p:cNvPr>
          <p:cNvSpPr txBox="1"/>
          <p:nvPr/>
        </p:nvSpPr>
        <p:spPr>
          <a:xfrm>
            <a:off x="5042068" y="4898372"/>
            <a:ext cx="26967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dirty="0">
                <a:solidFill>
                  <a:srgbClr val="0070C0"/>
                </a:solidFill>
                <a:latin typeface="+mn-lt"/>
              </a:rPr>
              <a:t>MIPS Assembly</a:t>
            </a:r>
          </a:p>
          <a:p>
            <a:pPr lvl="1" algn="l"/>
            <a:r>
              <a:rPr lang="en-US" b="0" dirty="0">
                <a:latin typeface="+mn-lt"/>
              </a:rPr>
              <a:t>add </a:t>
            </a:r>
            <a:r>
              <a:rPr lang="en-US" b="0" dirty="0" err="1">
                <a:latin typeface="+mn-lt"/>
              </a:rPr>
              <a:t>R1</a:t>
            </a:r>
            <a:r>
              <a:rPr lang="en-US" b="0" dirty="0">
                <a:latin typeface="+mn-lt"/>
              </a:rPr>
              <a:t>, </a:t>
            </a:r>
            <a:r>
              <a:rPr lang="en-US" b="0" dirty="0" err="1">
                <a:latin typeface="+mn-lt"/>
              </a:rPr>
              <a:t>R4</a:t>
            </a:r>
            <a:r>
              <a:rPr lang="en-US" b="0" dirty="0">
                <a:latin typeface="+mn-lt"/>
              </a:rPr>
              <a:t>, </a:t>
            </a:r>
            <a:r>
              <a:rPr lang="en-US" b="0" dirty="0" err="1">
                <a:latin typeface="+mn-lt"/>
              </a:rPr>
              <a:t>R5</a:t>
            </a:r>
            <a:endParaRPr lang="en-US" b="0" dirty="0">
              <a:latin typeface="+mn-lt"/>
            </a:endParaRPr>
          </a:p>
          <a:p>
            <a:pPr lvl="1" algn="l"/>
            <a:r>
              <a:rPr lang="en-US" b="0" dirty="0">
                <a:latin typeface="+mn-lt"/>
              </a:rPr>
              <a:t>add </a:t>
            </a:r>
            <a:r>
              <a:rPr lang="en-US" b="0" dirty="0" err="1">
                <a:latin typeface="+mn-lt"/>
              </a:rPr>
              <a:t>R2</a:t>
            </a:r>
            <a:r>
              <a:rPr lang="en-US" b="0" dirty="0">
                <a:latin typeface="+mn-lt"/>
              </a:rPr>
              <a:t>, </a:t>
            </a:r>
            <a:r>
              <a:rPr lang="en-US" b="0" dirty="0" err="1">
                <a:latin typeface="+mn-lt"/>
              </a:rPr>
              <a:t>R6</a:t>
            </a:r>
            <a:r>
              <a:rPr lang="en-US" b="0" dirty="0">
                <a:latin typeface="+mn-lt"/>
              </a:rPr>
              <a:t>, </a:t>
            </a:r>
            <a:r>
              <a:rPr lang="en-US" b="0" dirty="0" err="1">
                <a:latin typeface="+mn-lt"/>
              </a:rPr>
              <a:t>R7</a:t>
            </a:r>
            <a:endParaRPr lang="en-US" b="0" dirty="0">
              <a:latin typeface="+mn-lt"/>
            </a:endParaRPr>
          </a:p>
          <a:p>
            <a:pPr lvl="1" algn="l"/>
            <a:r>
              <a:rPr lang="en-US" b="0" dirty="0">
                <a:latin typeface="+mn-lt"/>
              </a:rPr>
              <a:t>sub </a:t>
            </a:r>
            <a:r>
              <a:rPr lang="en-US" b="0" dirty="0" err="1">
                <a:latin typeface="+mn-lt"/>
              </a:rPr>
              <a:t>R3</a:t>
            </a:r>
            <a:r>
              <a:rPr lang="en-US" b="0" dirty="0">
                <a:latin typeface="+mn-lt"/>
              </a:rPr>
              <a:t>, </a:t>
            </a:r>
            <a:r>
              <a:rPr lang="en-US" b="0" dirty="0" err="1">
                <a:latin typeface="+mn-lt"/>
              </a:rPr>
              <a:t>R1</a:t>
            </a:r>
            <a:r>
              <a:rPr lang="en-US" b="0" dirty="0">
                <a:latin typeface="+mn-lt"/>
              </a:rPr>
              <a:t>, </a:t>
            </a:r>
            <a:r>
              <a:rPr lang="en-US" b="0" dirty="0" err="1">
                <a:latin typeface="+mn-lt"/>
              </a:rPr>
              <a:t>R2</a:t>
            </a:r>
            <a:endParaRPr lang="en-US" b="0" dirty="0">
              <a:latin typeface="+mn-lt"/>
            </a:endParaRPr>
          </a:p>
        </p:txBody>
      </p:sp>
      <p:sp>
        <p:nvSpPr>
          <p:cNvPr id="8" name="Bent Arrow 7">
            <a:extLst>
              <a:ext uri="{FF2B5EF4-FFF2-40B4-BE49-F238E27FC236}">
                <a16:creationId xmlns:a16="http://schemas.microsoft.com/office/drawing/2014/main" id="{24AD6F37-33E0-2B4E-B7BD-A72427F2028D}"/>
              </a:ext>
            </a:extLst>
          </p:cNvPr>
          <p:cNvSpPr/>
          <p:nvPr/>
        </p:nvSpPr>
        <p:spPr bwMode="auto">
          <a:xfrm rot="10800000" flipH="1">
            <a:off x="1604951" y="2212825"/>
            <a:ext cx="800100" cy="9906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39457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Bent Arrow 8">
            <a:extLst>
              <a:ext uri="{FF2B5EF4-FFF2-40B4-BE49-F238E27FC236}">
                <a16:creationId xmlns:a16="http://schemas.microsoft.com/office/drawing/2014/main" id="{04E80840-55D3-174B-8BE5-10941C56BCD5}"/>
              </a:ext>
            </a:extLst>
          </p:cNvPr>
          <p:cNvSpPr/>
          <p:nvPr/>
        </p:nvSpPr>
        <p:spPr bwMode="auto">
          <a:xfrm rot="10800000" flipH="1">
            <a:off x="3886200" y="4706172"/>
            <a:ext cx="800100" cy="9906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39457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8044A3-B984-1C47-A5E8-6B6527BB94AB}"/>
              </a:ext>
            </a:extLst>
          </p:cNvPr>
          <p:cNvSpPr txBox="1"/>
          <p:nvPr/>
        </p:nvSpPr>
        <p:spPr>
          <a:xfrm>
            <a:off x="268400" y="2741761"/>
            <a:ext cx="1343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Compiler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834666-3211-294C-B87D-26F7842E8C72}"/>
              </a:ext>
            </a:extLst>
          </p:cNvPr>
          <p:cNvSpPr txBox="1"/>
          <p:nvPr/>
        </p:nvSpPr>
        <p:spPr>
          <a:xfrm>
            <a:off x="2261011" y="5235108"/>
            <a:ext cx="1484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OS Loader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9A2B1B-396A-A240-BE36-89008CAE601D}"/>
              </a:ext>
            </a:extLst>
          </p:cNvPr>
          <p:cNvSpPr/>
          <p:nvPr/>
        </p:nvSpPr>
        <p:spPr>
          <a:xfrm>
            <a:off x="6814594" y="990600"/>
            <a:ext cx="1872206" cy="2701755"/>
          </a:xfrm>
          <a:prstGeom prst="rect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0" bIns="0" rtlCol="0" anchor="t" anchorCtr="0"/>
          <a:lstStyle/>
          <a:p>
            <a:pPr algn="ctr"/>
            <a:r>
              <a:rPr lang="en-US" sz="1400" dirty="0"/>
              <a:t>Memory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1271B2-5948-7648-95C6-A1E23A67C25E}"/>
              </a:ext>
            </a:extLst>
          </p:cNvPr>
          <p:cNvGrpSpPr/>
          <p:nvPr/>
        </p:nvGrpSpPr>
        <p:grpSpPr>
          <a:xfrm>
            <a:off x="7187407" y="1480315"/>
            <a:ext cx="1440161" cy="1728192"/>
            <a:chOff x="2555776" y="1440118"/>
            <a:chExt cx="1512168" cy="172819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FC3ABDD-DCF4-BB4C-9FA3-3FEB647B9C89}"/>
                </a:ext>
              </a:extLst>
            </p:cNvPr>
            <p:cNvSpPr/>
            <p:nvPr/>
          </p:nvSpPr>
          <p:spPr>
            <a:xfrm>
              <a:off x="2555776" y="1440118"/>
              <a:ext cx="1512168" cy="216024"/>
            </a:xfrm>
            <a:prstGeom prst="rect">
              <a:avLst/>
            </a:prstGeom>
            <a:solidFill>
              <a:srgbClr val="FFFFFF"/>
            </a:solidFill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add R2, R6, R7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C35B402-DE64-BC49-B737-BC36E4967309}"/>
                </a:ext>
              </a:extLst>
            </p:cNvPr>
            <p:cNvSpPr/>
            <p:nvPr/>
          </p:nvSpPr>
          <p:spPr>
            <a:xfrm>
              <a:off x="2555776" y="165614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sub R3, R1, R2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876C960-6EED-3047-AA21-3E3888C073A9}"/>
                </a:ext>
              </a:extLst>
            </p:cNvPr>
            <p:cNvSpPr/>
            <p:nvPr/>
          </p:nvSpPr>
          <p:spPr>
            <a:xfrm>
              <a:off x="2555776" y="187216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BAF2135-9C54-774C-B9B4-97E23E7B08E5}"/>
                </a:ext>
              </a:extLst>
            </p:cNvPr>
            <p:cNvSpPr/>
            <p:nvPr/>
          </p:nvSpPr>
          <p:spPr>
            <a:xfrm>
              <a:off x="2555776" y="2088190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A4973EC-4158-D448-8610-D3AF8047B6FB}"/>
                </a:ext>
              </a:extLst>
            </p:cNvPr>
            <p:cNvSpPr/>
            <p:nvPr/>
          </p:nvSpPr>
          <p:spPr>
            <a:xfrm>
              <a:off x="2555776" y="230421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E9AEDE9-FF8F-2747-BF1B-4919C56CD23A}"/>
                </a:ext>
              </a:extLst>
            </p:cNvPr>
            <p:cNvSpPr/>
            <p:nvPr/>
          </p:nvSpPr>
          <p:spPr>
            <a:xfrm>
              <a:off x="2555776" y="252023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26F9B47-CD14-7641-A9C5-59073016EB01}"/>
                </a:ext>
              </a:extLst>
            </p:cNvPr>
            <p:cNvSpPr/>
            <p:nvPr/>
          </p:nvSpPr>
          <p:spPr>
            <a:xfrm>
              <a:off x="2555776" y="273626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2BB7CB6-0C9E-6E40-8F0D-41EC21DE0E52}"/>
                </a:ext>
              </a:extLst>
            </p:cNvPr>
            <p:cNvSpPr/>
            <p:nvPr/>
          </p:nvSpPr>
          <p:spPr>
            <a:xfrm>
              <a:off x="2555776" y="295228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855F0E5-1AA0-974D-B6EF-F5FDF60DE4C0}"/>
              </a:ext>
            </a:extLst>
          </p:cNvPr>
          <p:cNvGrpSpPr/>
          <p:nvPr/>
        </p:nvGrpSpPr>
        <p:grpSpPr>
          <a:xfrm>
            <a:off x="6899375" y="1263124"/>
            <a:ext cx="288032" cy="1944216"/>
            <a:chOff x="2555776" y="1224094"/>
            <a:chExt cx="1512168" cy="194421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25E4A89-BE84-F649-94BE-B69D3FAA2CDF}"/>
                </a:ext>
              </a:extLst>
            </p:cNvPr>
            <p:cNvSpPr/>
            <p:nvPr/>
          </p:nvSpPr>
          <p:spPr>
            <a:xfrm>
              <a:off x="2555776" y="122409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1A15E54-9CB6-D04F-945A-0B6F8CC1F972}"/>
                </a:ext>
              </a:extLst>
            </p:cNvPr>
            <p:cNvSpPr/>
            <p:nvPr/>
          </p:nvSpPr>
          <p:spPr>
            <a:xfrm>
              <a:off x="2555776" y="144011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4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E81A0D5-6B63-694C-B6C9-B1AF37D7A490}"/>
                </a:ext>
              </a:extLst>
            </p:cNvPr>
            <p:cNvSpPr/>
            <p:nvPr/>
          </p:nvSpPr>
          <p:spPr>
            <a:xfrm>
              <a:off x="2555776" y="165614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8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5E090B9-00FB-F04E-ACD9-D86896E71CE2}"/>
                </a:ext>
              </a:extLst>
            </p:cNvPr>
            <p:cNvSpPr/>
            <p:nvPr/>
          </p:nvSpPr>
          <p:spPr>
            <a:xfrm>
              <a:off x="2555776" y="187216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12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52A0AED-22CC-7C44-B977-032429EEEA26}"/>
                </a:ext>
              </a:extLst>
            </p:cNvPr>
            <p:cNvSpPr/>
            <p:nvPr/>
          </p:nvSpPr>
          <p:spPr>
            <a:xfrm>
              <a:off x="2555776" y="2088190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16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BA5B6F5-EEEF-F14B-901F-F44043A380F9}"/>
                </a:ext>
              </a:extLst>
            </p:cNvPr>
            <p:cNvSpPr/>
            <p:nvPr/>
          </p:nvSpPr>
          <p:spPr>
            <a:xfrm>
              <a:off x="2555776" y="230421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20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45700BA-CE9B-834D-90E5-8806E0A1CCEC}"/>
                </a:ext>
              </a:extLst>
            </p:cNvPr>
            <p:cNvSpPr/>
            <p:nvPr/>
          </p:nvSpPr>
          <p:spPr>
            <a:xfrm>
              <a:off x="2555776" y="252023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24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68A8C8C-B925-6C46-9549-591EC5EFA9AE}"/>
                </a:ext>
              </a:extLst>
            </p:cNvPr>
            <p:cNvSpPr/>
            <p:nvPr/>
          </p:nvSpPr>
          <p:spPr>
            <a:xfrm>
              <a:off x="2555776" y="273626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28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BFC3A40-5A96-8841-BE29-C4584B0A8E87}"/>
                </a:ext>
              </a:extLst>
            </p:cNvPr>
            <p:cNvSpPr/>
            <p:nvPr/>
          </p:nvSpPr>
          <p:spPr>
            <a:xfrm>
              <a:off x="2555776" y="295228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32</a:t>
              </a: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592FB6ED-8EC9-1C4F-B876-A4B881600DCF}"/>
              </a:ext>
            </a:extLst>
          </p:cNvPr>
          <p:cNvSpPr/>
          <p:nvPr/>
        </p:nvSpPr>
        <p:spPr>
          <a:xfrm>
            <a:off x="7192723" y="1266046"/>
            <a:ext cx="1440161" cy="216024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add </a:t>
            </a:r>
            <a:r>
              <a:rPr lang="en-US" sz="1200" dirty="0" err="1"/>
              <a:t>R1</a:t>
            </a:r>
            <a:r>
              <a:rPr lang="en-US" sz="1200" dirty="0"/>
              <a:t>, </a:t>
            </a:r>
            <a:r>
              <a:rPr lang="en-US" sz="1200" dirty="0" err="1"/>
              <a:t>R4</a:t>
            </a:r>
            <a:r>
              <a:rPr lang="en-US" sz="1200" dirty="0"/>
              <a:t>, </a:t>
            </a:r>
            <a:r>
              <a:rPr lang="en-US" sz="1200" dirty="0" err="1"/>
              <a:t>R5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4508307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 animBg="1"/>
      <p:bldP spid="10" grpId="0"/>
      <p:bldP spid="11" grpId="0"/>
      <p:bldP spid="12" grpId="0" animBg="1"/>
      <p:bldP spid="3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le 89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477050"/>
          </a:xfrm>
        </p:spPr>
        <p:txBody>
          <a:bodyPr vert="horz" wrap="square" lIns="182863" tIns="45716" rIns="182863" bIns="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Execution of </a:t>
            </a:r>
            <a:r>
              <a:rPr lang="en-US" sz="2800" b="1" dirty="0"/>
              <a:t>f=(</a:t>
            </a:r>
            <a:r>
              <a:rPr lang="en-US" sz="2800" b="1" dirty="0" err="1"/>
              <a:t>g+h</a:t>
            </a:r>
            <a:r>
              <a:rPr lang="en-US" sz="2800" b="1" dirty="0"/>
              <a:t>)-(</a:t>
            </a:r>
            <a:r>
              <a:rPr lang="en-US" sz="2800" b="1" dirty="0" err="1"/>
              <a:t>i+j</a:t>
            </a:r>
            <a:r>
              <a:rPr lang="en-US" sz="2800" b="1" dirty="0"/>
              <a:t>)</a:t>
            </a:r>
            <a:r>
              <a:rPr lang="en-US" sz="2800" dirty="0"/>
              <a:t> in MIPS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4636" y="764705"/>
            <a:ext cx="2016224" cy="259228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300" dirty="0"/>
              <a:t>Assume the following registers</a:t>
            </a:r>
          </a:p>
          <a:p>
            <a:pPr marL="0" indent="0">
              <a:buNone/>
            </a:pPr>
            <a:r>
              <a:rPr lang="en-US" sz="1600" dirty="0"/>
              <a:t>R3=f</a:t>
            </a:r>
          </a:p>
          <a:p>
            <a:pPr marL="0" indent="0">
              <a:buNone/>
            </a:pPr>
            <a:r>
              <a:rPr lang="en-US" sz="1600" dirty="0"/>
              <a:t>R4=g</a:t>
            </a:r>
          </a:p>
          <a:p>
            <a:pPr marL="0" indent="0">
              <a:buNone/>
            </a:pPr>
            <a:r>
              <a:rPr lang="en-US" sz="1600" dirty="0"/>
              <a:t>R5=h</a:t>
            </a:r>
          </a:p>
          <a:p>
            <a:pPr marL="0" indent="0">
              <a:buNone/>
            </a:pPr>
            <a:r>
              <a:rPr lang="en-US" sz="1600" dirty="0"/>
              <a:t>R6=I</a:t>
            </a:r>
          </a:p>
          <a:p>
            <a:pPr marL="0" indent="0">
              <a:buNone/>
            </a:pPr>
            <a:r>
              <a:rPr lang="en-US" sz="1600" dirty="0"/>
              <a:t>R7=j</a:t>
            </a:r>
          </a:p>
        </p:txBody>
      </p:sp>
      <p:grpSp>
        <p:nvGrpSpPr>
          <p:cNvPr id="245" name="Group 244"/>
          <p:cNvGrpSpPr/>
          <p:nvPr/>
        </p:nvGrpSpPr>
        <p:grpSpPr>
          <a:xfrm>
            <a:off x="2194877" y="1040905"/>
            <a:ext cx="4955778" cy="3705586"/>
            <a:chOff x="2195736" y="1047749"/>
            <a:chExt cx="4955778" cy="3705586"/>
          </a:xfrm>
        </p:grpSpPr>
        <p:cxnSp>
          <p:nvCxnSpPr>
            <p:cNvPr id="140" name="Straight Connector 139"/>
            <p:cNvCxnSpPr>
              <a:cxnSpLocks/>
            </p:cNvCxnSpPr>
            <p:nvPr/>
          </p:nvCxnSpPr>
          <p:spPr>
            <a:xfrm flipH="1" flipV="1">
              <a:off x="2195736" y="4745952"/>
              <a:ext cx="1152128" cy="7383"/>
            </a:xfrm>
            <a:prstGeom prst="line">
              <a:avLst/>
            </a:prstGeom>
            <a:ln w="31750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>
              <a:stCxn id="93" idx="2"/>
              <a:endCxn id="95" idx="1"/>
            </p:cNvCxnSpPr>
            <p:nvPr/>
          </p:nvCxnSpPr>
          <p:spPr>
            <a:xfrm rot="10800000">
              <a:off x="4646327" y="1203597"/>
              <a:ext cx="180019" cy="1764196"/>
            </a:xfrm>
            <a:prstGeom prst="bentConnector3">
              <a:avLst>
                <a:gd name="adj1" fmla="val 226987"/>
              </a:avLst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3347864" y="3899706"/>
              <a:ext cx="0" cy="832284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/>
            <p:nvPr/>
          </p:nvCxnSpPr>
          <p:spPr>
            <a:xfrm>
              <a:off x="2195736" y="1047749"/>
              <a:ext cx="288032" cy="0"/>
            </a:xfrm>
            <a:prstGeom prst="straightConnector1">
              <a:avLst/>
            </a:prstGeom>
            <a:ln w="31750" cmpd="sng">
              <a:solidFill>
                <a:schemeClr val="accent1"/>
              </a:solidFill>
              <a:tailEnd type="triangle" w="lg" len="lg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27" name="Straight Connector 126"/>
            <p:cNvCxnSpPr>
              <a:cxnSpLocks/>
            </p:cNvCxnSpPr>
            <p:nvPr/>
          </p:nvCxnSpPr>
          <p:spPr>
            <a:xfrm>
              <a:off x="2195736" y="1047749"/>
              <a:ext cx="0" cy="3705586"/>
            </a:xfrm>
            <a:prstGeom prst="line">
              <a:avLst/>
            </a:prstGeom>
            <a:ln w="31750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/>
            <p:cNvCxnSpPr>
              <a:stCxn id="96" idx="2"/>
              <a:endCxn id="93" idx="0"/>
            </p:cNvCxnSpPr>
            <p:nvPr/>
          </p:nvCxnSpPr>
          <p:spPr>
            <a:xfrm>
              <a:off x="5582429" y="2160197"/>
              <a:ext cx="0" cy="483560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>
              <a:cxnSpLocks/>
            </p:cNvCxnSpPr>
            <p:nvPr/>
          </p:nvCxnSpPr>
          <p:spPr>
            <a:xfrm>
              <a:off x="6518532" y="1296101"/>
              <a:ext cx="632982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>
              <a:cxnSpLocks/>
            </p:cNvCxnSpPr>
            <p:nvPr/>
          </p:nvCxnSpPr>
          <p:spPr>
            <a:xfrm flipH="1">
              <a:off x="6518533" y="1404113"/>
              <a:ext cx="632981" cy="468379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>
              <a:stCxn id="93" idx="3"/>
            </p:cNvCxnSpPr>
            <p:nvPr/>
          </p:nvCxnSpPr>
          <p:spPr>
            <a:xfrm flipH="1">
              <a:off x="4139092" y="2332827"/>
              <a:ext cx="907846" cy="598964"/>
            </a:xfrm>
            <a:prstGeom prst="straightConnector1">
              <a:avLst/>
            </a:prstGeom>
            <a:ln w="31750">
              <a:solidFill>
                <a:srgbClr val="C0504D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>
              <a:stCxn id="93" idx="1"/>
              <a:endCxn id="92" idx="3"/>
            </p:cNvCxnSpPr>
            <p:nvPr/>
          </p:nvCxnSpPr>
          <p:spPr>
            <a:xfrm flipH="1" flipV="1">
              <a:off x="4139951" y="2103697"/>
              <a:ext cx="907846" cy="634968"/>
            </a:xfrm>
            <a:prstGeom prst="straightConnector1">
              <a:avLst/>
            </a:prstGeom>
            <a:ln w="31750">
              <a:solidFill>
                <a:srgbClr val="C0504D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/>
            <p:cNvCxnSpPr/>
            <p:nvPr/>
          </p:nvCxnSpPr>
          <p:spPr>
            <a:xfrm>
              <a:off x="2873653" y="3291830"/>
              <a:ext cx="0" cy="256220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Arrow Connector 193"/>
            <p:cNvCxnSpPr/>
            <p:nvPr/>
          </p:nvCxnSpPr>
          <p:spPr>
            <a:xfrm>
              <a:off x="3707904" y="3291830"/>
              <a:ext cx="0" cy="256220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Oval 92"/>
          <p:cNvSpPr/>
          <p:nvPr/>
        </p:nvSpPr>
        <p:spPr>
          <a:xfrm>
            <a:off x="4825486" y="2636913"/>
            <a:ext cx="1512168" cy="648072"/>
          </a:xfrm>
          <a:prstGeom prst="ellipse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Control</a:t>
            </a:r>
          </a:p>
        </p:txBody>
      </p:sp>
      <p:sp>
        <p:nvSpPr>
          <p:cNvPr id="92" name="Rectangle 91"/>
          <p:cNvSpPr/>
          <p:nvPr/>
        </p:nvSpPr>
        <p:spPr>
          <a:xfrm>
            <a:off x="2482908" y="908721"/>
            <a:ext cx="1656184" cy="2376264"/>
          </a:xfrm>
          <a:prstGeom prst="rect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0" bIns="0" rtlCol="0" anchor="t" anchorCtr="0"/>
          <a:lstStyle/>
          <a:p>
            <a:pPr algn="ctr"/>
            <a:r>
              <a:rPr lang="en-US" sz="1200" dirty="0"/>
              <a:t>Register File</a:t>
            </a:r>
          </a:p>
        </p:txBody>
      </p:sp>
      <p:grpSp>
        <p:nvGrpSpPr>
          <p:cNvPr id="207" name="Group 206"/>
          <p:cNvGrpSpPr/>
          <p:nvPr/>
        </p:nvGrpSpPr>
        <p:grpSpPr>
          <a:xfrm>
            <a:off x="2554917" y="1217249"/>
            <a:ext cx="1512166" cy="1944216"/>
            <a:chOff x="2555777" y="1224094"/>
            <a:chExt cx="1512166" cy="1944216"/>
          </a:xfrm>
        </p:grpSpPr>
        <p:grpSp>
          <p:nvGrpSpPr>
            <p:cNvPr id="195" name="Group 194"/>
            <p:cNvGrpSpPr/>
            <p:nvPr/>
          </p:nvGrpSpPr>
          <p:grpSpPr>
            <a:xfrm>
              <a:off x="2843808" y="1224094"/>
              <a:ext cx="1224135" cy="1944216"/>
              <a:chOff x="2555776" y="1224094"/>
              <a:chExt cx="1512168" cy="1944216"/>
            </a:xfrm>
          </p:grpSpPr>
          <p:sp>
            <p:nvSpPr>
              <p:cNvPr id="159" name="Rectangle 158"/>
              <p:cNvSpPr/>
              <p:nvPr/>
            </p:nvSpPr>
            <p:spPr>
              <a:xfrm>
                <a:off x="2555776" y="1224094"/>
                <a:ext cx="1512168" cy="216024"/>
              </a:xfrm>
              <a:prstGeom prst="rect">
                <a:avLst/>
              </a:prstGeom>
              <a:solidFill>
                <a:srgbClr val="D9D9D9"/>
              </a:solidFill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0</a:t>
                </a:r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2555776" y="144011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1" name="Rectangle 160"/>
              <p:cNvSpPr/>
              <p:nvPr/>
            </p:nvSpPr>
            <p:spPr>
              <a:xfrm>
                <a:off x="2555776" y="165614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2555776" y="187216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f</a:t>
                </a:r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2555776" y="2088190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g=2</a:t>
                </a:r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2555776" y="230421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h=3</a:t>
                </a:r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2555776" y="252023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2555776" y="273626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2555776" y="295228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197" name="Group 196"/>
            <p:cNvGrpSpPr/>
            <p:nvPr/>
          </p:nvGrpSpPr>
          <p:grpSpPr>
            <a:xfrm>
              <a:off x="2555777" y="1224094"/>
              <a:ext cx="288032" cy="1944216"/>
              <a:chOff x="2555776" y="1224094"/>
              <a:chExt cx="1512168" cy="1944216"/>
            </a:xfrm>
          </p:grpSpPr>
          <p:sp>
            <p:nvSpPr>
              <p:cNvPr id="198" name="Rectangle 197"/>
              <p:cNvSpPr/>
              <p:nvPr/>
            </p:nvSpPr>
            <p:spPr>
              <a:xfrm>
                <a:off x="2555776" y="122409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R0</a:t>
                </a:r>
              </a:p>
            </p:txBody>
          </p:sp>
          <p:sp>
            <p:nvSpPr>
              <p:cNvPr id="199" name="Rectangle 198"/>
              <p:cNvSpPr/>
              <p:nvPr/>
            </p:nvSpPr>
            <p:spPr>
              <a:xfrm>
                <a:off x="2555776" y="144011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R1</a:t>
                </a:r>
              </a:p>
            </p:txBody>
          </p:sp>
          <p:sp>
            <p:nvSpPr>
              <p:cNvPr id="200" name="Rectangle 199"/>
              <p:cNvSpPr/>
              <p:nvPr/>
            </p:nvSpPr>
            <p:spPr>
              <a:xfrm>
                <a:off x="2555776" y="165614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R2</a:t>
                </a:r>
              </a:p>
            </p:txBody>
          </p:sp>
          <p:sp>
            <p:nvSpPr>
              <p:cNvPr id="201" name="Rectangle 200"/>
              <p:cNvSpPr/>
              <p:nvPr/>
            </p:nvSpPr>
            <p:spPr>
              <a:xfrm>
                <a:off x="2555776" y="187216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R3</a:t>
                </a:r>
              </a:p>
            </p:txBody>
          </p:sp>
          <p:sp>
            <p:nvSpPr>
              <p:cNvPr id="202" name="Rectangle 201"/>
              <p:cNvSpPr/>
              <p:nvPr/>
            </p:nvSpPr>
            <p:spPr>
              <a:xfrm>
                <a:off x="2555776" y="2088190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R4</a:t>
                </a:r>
              </a:p>
            </p:txBody>
          </p:sp>
          <p:sp>
            <p:nvSpPr>
              <p:cNvPr id="203" name="Rectangle 202"/>
              <p:cNvSpPr/>
              <p:nvPr/>
            </p:nvSpPr>
            <p:spPr>
              <a:xfrm>
                <a:off x="2555776" y="230421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R5</a:t>
                </a:r>
              </a:p>
            </p:txBody>
          </p:sp>
          <p:sp>
            <p:nvSpPr>
              <p:cNvPr id="204" name="Rectangle 203"/>
              <p:cNvSpPr/>
              <p:nvPr/>
            </p:nvSpPr>
            <p:spPr>
              <a:xfrm>
                <a:off x="2555776" y="252023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R6</a:t>
                </a:r>
              </a:p>
            </p:txBody>
          </p:sp>
          <p:sp>
            <p:nvSpPr>
              <p:cNvPr id="205" name="Rectangle 204"/>
              <p:cNvSpPr/>
              <p:nvPr/>
            </p:nvSpPr>
            <p:spPr>
              <a:xfrm>
                <a:off x="2555776" y="273626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R7</a:t>
                </a:r>
              </a:p>
            </p:txBody>
          </p:sp>
          <p:sp>
            <p:nvSpPr>
              <p:cNvPr id="206" name="Rectangle 205"/>
              <p:cNvSpPr/>
              <p:nvPr/>
            </p:nvSpPr>
            <p:spPr>
              <a:xfrm>
                <a:off x="2555776" y="295228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R8</a:t>
                </a:r>
              </a:p>
            </p:txBody>
          </p:sp>
        </p:grpSp>
      </p:grpSp>
      <p:sp>
        <p:nvSpPr>
          <p:cNvPr id="91" name="Rectangle 90"/>
          <p:cNvSpPr/>
          <p:nvPr/>
        </p:nvSpPr>
        <p:spPr>
          <a:xfrm>
            <a:off x="7150655" y="908721"/>
            <a:ext cx="1872206" cy="4104456"/>
          </a:xfrm>
          <a:prstGeom prst="rect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0" bIns="0" rtlCol="0" anchor="t" anchorCtr="0"/>
          <a:lstStyle/>
          <a:p>
            <a:pPr algn="ctr"/>
            <a:r>
              <a:rPr lang="en-US" sz="1400" dirty="0"/>
              <a:t>Memory</a:t>
            </a:r>
          </a:p>
        </p:txBody>
      </p:sp>
      <p:grpSp>
        <p:nvGrpSpPr>
          <p:cNvPr id="219" name="Group 218"/>
          <p:cNvGrpSpPr/>
          <p:nvPr/>
        </p:nvGrpSpPr>
        <p:grpSpPr>
          <a:xfrm>
            <a:off x="7523468" y="1398436"/>
            <a:ext cx="1440161" cy="1728192"/>
            <a:chOff x="2555776" y="1440118"/>
            <a:chExt cx="1512168" cy="1728192"/>
          </a:xfrm>
        </p:grpSpPr>
        <p:sp>
          <p:nvSpPr>
            <p:cNvPr id="231" name="Rectangle 230"/>
            <p:cNvSpPr/>
            <p:nvPr/>
          </p:nvSpPr>
          <p:spPr>
            <a:xfrm>
              <a:off x="2555776" y="1440118"/>
              <a:ext cx="1512168" cy="216024"/>
            </a:xfrm>
            <a:prstGeom prst="rect">
              <a:avLst/>
            </a:prstGeom>
            <a:solidFill>
              <a:srgbClr val="FFFFFF"/>
            </a:solidFill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add R2, R6, R7</a:t>
              </a:r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2555776" y="165614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sub R3, R1, R2</a:t>
              </a:r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2555776" y="187216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2555776" y="2088190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2555776" y="230421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2555776" y="252023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2555776" y="273626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8" name="Rectangle 237"/>
            <p:cNvSpPr/>
            <p:nvPr/>
          </p:nvSpPr>
          <p:spPr>
            <a:xfrm>
              <a:off x="2555776" y="295228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20" name="Group 219"/>
          <p:cNvGrpSpPr/>
          <p:nvPr/>
        </p:nvGrpSpPr>
        <p:grpSpPr>
          <a:xfrm>
            <a:off x="7235436" y="1181245"/>
            <a:ext cx="288032" cy="1944216"/>
            <a:chOff x="2555776" y="1224094"/>
            <a:chExt cx="1512168" cy="1944216"/>
          </a:xfrm>
        </p:grpSpPr>
        <p:sp>
          <p:nvSpPr>
            <p:cNvPr id="221" name="Rectangle 220"/>
            <p:cNvSpPr/>
            <p:nvPr/>
          </p:nvSpPr>
          <p:spPr>
            <a:xfrm>
              <a:off x="2555776" y="122409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0</a:t>
              </a:r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2555776" y="144011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4</a:t>
              </a:r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2555776" y="165614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8</a:t>
              </a:r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2555776" y="187216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12</a:t>
              </a:r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55776" y="2088190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16</a:t>
              </a:r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2555776" y="230421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20</a:t>
              </a:r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2555776" y="252023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24</a:t>
              </a: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2555776" y="273626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28</a:t>
              </a:r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2555776" y="295228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32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645467" y="1577289"/>
            <a:ext cx="1872206" cy="576064"/>
            <a:chOff x="4646327" y="1584134"/>
            <a:chExt cx="1872206" cy="576064"/>
          </a:xfrm>
          <a:effectLst>
            <a:outerShdw blurRad="50800" dist="38100" dir="2700000">
              <a:srgbClr val="000000">
                <a:alpha val="43000"/>
              </a:srgbClr>
            </a:outerShdw>
          </a:effectLst>
        </p:grpSpPr>
        <p:sp>
          <p:nvSpPr>
            <p:cNvPr id="96" name="Rectangle 95"/>
            <p:cNvSpPr/>
            <p:nvPr/>
          </p:nvSpPr>
          <p:spPr>
            <a:xfrm>
              <a:off x="4646327" y="1584134"/>
              <a:ext cx="1872206" cy="57606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200" dirty="0"/>
                <a:t>Instruction Register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4861294" y="1851670"/>
              <a:ext cx="1440161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645467" y="908721"/>
            <a:ext cx="1872206" cy="576064"/>
            <a:chOff x="4646327" y="915566"/>
            <a:chExt cx="1872206" cy="576064"/>
          </a:xfrm>
          <a:effectLst>
            <a:outerShdw blurRad="50800" dist="38100" dir="2700000">
              <a:srgbClr val="000000">
                <a:alpha val="43000"/>
              </a:srgbClr>
            </a:outerShdw>
          </a:effectLst>
        </p:grpSpPr>
        <p:sp>
          <p:nvSpPr>
            <p:cNvPr id="95" name="Rectangle 94"/>
            <p:cNvSpPr/>
            <p:nvPr/>
          </p:nvSpPr>
          <p:spPr>
            <a:xfrm>
              <a:off x="4646327" y="915566"/>
              <a:ext cx="1872206" cy="57606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400" dirty="0"/>
                <a:t>Program Counter</a:t>
              </a: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862349" y="1203598"/>
              <a:ext cx="1440161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 </a:t>
              </a:r>
            </a:p>
          </p:txBody>
        </p:sp>
      </p:grpSp>
      <p:sp>
        <p:nvSpPr>
          <p:cNvPr id="78" name="Rectangle 77"/>
          <p:cNvSpPr/>
          <p:nvPr/>
        </p:nvSpPr>
        <p:spPr>
          <a:xfrm>
            <a:off x="2842950" y="2508414"/>
            <a:ext cx="1224135" cy="216024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i</a:t>
            </a:r>
            <a:r>
              <a:rPr lang="en-US" sz="1200" dirty="0"/>
              <a:t>=1</a:t>
            </a:r>
          </a:p>
        </p:txBody>
      </p:sp>
      <p:sp>
        <p:nvSpPr>
          <p:cNvPr id="79" name="Rectangle 78"/>
          <p:cNvSpPr/>
          <p:nvPr/>
        </p:nvSpPr>
        <p:spPr>
          <a:xfrm>
            <a:off x="2842949" y="2731821"/>
            <a:ext cx="1224135" cy="216024"/>
          </a:xfrm>
          <a:prstGeom prst="rect">
            <a:avLst/>
          </a:prstGeom>
          <a:solidFill>
            <a:srgbClr val="FFFFFF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j=4</a:t>
            </a:r>
          </a:p>
        </p:txBody>
      </p:sp>
      <p:sp>
        <p:nvSpPr>
          <p:cNvPr id="87" name="Rectangle 86"/>
          <p:cNvSpPr/>
          <p:nvPr/>
        </p:nvSpPr>
        <p:spPr>
          <a:xfrm>
            <a:off x="7523469" y="1181245"/>
            <a:ext cx="1440161" cy="216024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add </a:t>
            </a:r>
            <a:r>
              <a:rPr lang="en-US" sz="1200" dirty="0" err="1"/>
              <a:t>R1</a:t>
            </a:r>
            <a:r>
              <a:rPr lang="en-US" sz="1200" dirty="0"/>
              <a:t>, </a:t>
            </a:r>
            <a:r>
              <a:rPr lang="en-US" sz="1200" dirty="0" err="1"/>
              <a:t>R4</a:t>
            </a:r>
            <a:r>
              <a:rPr lang="en-US" sz="1200" dirty="0"/>
              <a:t>, </a:t>
            </a:r>
            <a:r>
              <a:rPr lang="en-US" sz="1200" dirty="0" err="1"/>
              <a:t>R5</a:t>
            </a:r>
            <a:endParaRPr lang="en-US" sz="1200" dirty="0"/>
          </a:p>
        </p:txBody>
      </p:sp>
      <p:grpSp>
        <p:nvGrpSpPr>
          <p:cNvPr id="6" name="Group 5"/>
          <p:cNvGrpSpPr/>
          <p:nvPr/>
        </p:nvGrpSpPr>
        <p:grpSpPr>
          <a:xfrm>
            <a:off x="2482908" y="3541205"/>
            <a:ext cx="1656184" cy="495672"/>
            <a:chOff x="2483768" y="3548050"/>
            <a:chExt cx="1656184" cy="495672"/>
          </a:xfrm>
        </p:grpSpPr>
        <p:sp>
          <p:nvSpPr>
            <p:cNvPr id="94" name="Rectangle 93"/>
            <p:cNvSpPr/>
            <p:nvPr/>
          </p:nvSpPr>
          <p:spPr>
            <a:xfrm>
              <a:off x="2483768" y="3548050"/>
              <a:ext cx="1656184" cy="495672"/>
            </a:xfrm>
            <a:prstGeom prst="rect">
              <a:avLst/>
            </a:prstGeom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200" dirty="0"/>
                <a:t>ALU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592696" y="3769123"/>
              <a:ext cx="1440161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654739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le 89"/>
          <p:cNvSpPr>
            <a:spLocks noGrp="1"/>
          </p:cNvSpPr>
          <p:nvPr>
            <p:ph type="title"/>
          </p:nvPr>
        </p:nvSpPr>
        <p:spPr>
          <a:xfrm>
            <a:off x="3544" y="0"/>
            <a:ext cx="9144000" cy="477050"/>
          </a:xfrm>
        </p:spPr>
        <p:txBody>
          <a:bodyPr vert="horz" wrap="square" lIns="182863" tIns="45716" rIns="182863" bIns="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Execution of </a:t>
            </a:r>
            <a:r>
              <a:rPr lang="en-US" sz="2800" b="1" dirty="0"/>
              <a:t>f=(</a:t>
            </a:r>
            <a:r>
              <a:rPr lang="en-US" sz="2800" b="1" dirty="0" err="1"/>
              <a:t>g+h</a:t>
            </a:r>
            <a:r>
              <a:rPr lang="en-US" sz="2800" b="1" dirty="0"/>
              <a:t>)-(</a:t>
            </a:r>
            <a:r>
              <a:rPr lang="en-US" sz="2800" b="1" dirty="0" err="1"/>
              <a:t>i+j</a:t>
            </a:r>
            <a:r>
              <a:rPr lang="en-US" sz="2800" b="1" dirty="0"/>
              <a:t>)</a:t>
            </a:r>
            <a:r>
              <a:rPr lang="en-US" sz="2800" dirty="0"/>
              <a:t> in MIPS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2248" y="765200"/>
            <a:ext cx="2016224" cy="259228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300" dirty="0"/>
              <a:t>Assume the following registers</a:t>
            </a:r>
          </a:p>
          <a:p>
            <a:pPr marL="0" indent="0">
              <a:buNone/>
            </a:pPr>
            <a:r>
              <a:rPr lang="en-US" sz="1600" dirty="0"/>
              <a:t>R3=f</a:t>
            </a:r>
          </a:p>
          <a:p>
            <a:pPr marL="0" indent="0">
              <a:buNone/>
            </a:pPr>
            <a:r>
              <a:rPr lang="en-US" sz="1600" dirty="0"/>
              <a:t>R4=g</a:t>
            </a:r>
          </a:p>
          <a:p>
            <a:pPr marL="0" indent="0">
              <a:buNone/>
            </a:pPr>
            <a:r>
              <a:rPr lang="en-US" sz="1600" dirty="0"/>
              <a:t>R5=h</a:t>
            </a:r>
          </a:p>
          <a:p>
            <a:pPr marL="0" indent="0">
              <a:buNone/>
            </a:pPr>
            <a:r>
              <a:rPr lang="en-US" sz="1600" dirty="0"/>
              <a:t>R6=I</a:t>
            </a:r>
          </a:p>
          <a:p>
            <a:pPr marL="0" indent="0">
              <a:buNone/>
            </a:pPr>
            <a:r>
              <a:rPr lang="en-US" sz="1600" dirty="0"/>
              <a:t>R7=j</a:t>
            </a:r>
          </a:p>
        </p:txBody>
      </p:sp>
      <p:grpSp>
        <p:nvGrpSpPr>
          <p:cNvPr id="245" name="Group 244"/>
          <p:cNvGrpSpPr/>
          <p:nvPr/>
        </p:nvGrpSpPr>
        <p:grpSpPr>
          <a:xfrm>
            <a:off x="2195736" y="1043579"/>
            <a:ext cx="4962531" cy="3705586"/>
            <a:chOff x="2195736" y="1047749"/>
            <a:chExt cx="4962531" cy="3705586"/>
          </a:xfrm>
        </p:grpSpPr>
        <p:cxnSp>
          <p:nvCxnSpPr>
            <p:cNvPr id="140" name="Straight Connector 139"/>
            <p:cNvCxnSpPr>
              <a:cxnSpLocks/>
            </p:cNvCxnSpPr>
            <p:nvPr/>
          </p:nvCxnSpPr>
          <p:spPr>
            <a:xfrm flipH="1" flipV="1">
              <a:off x="2195736" y="4745952"/>
              <a:ext cx="1152128" cy="7383"/>
            </a:xfrm>
            <a:prstGeom prst="line">
              <a:avLst/>
            </a:prstGeom>
            <a:ln w="31750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>
              <a:stCxn id="93" idx="2"/>
              <a:endCxn id="95" idx="1"/>
            </p:cNvCxnSpPr>
            <p:nvPr/>
          </p:nvCxnSpPr>
          <p:spPr>
            <a:xfrm rot="10800000">
              <a:off x="4646327" y="1203597"/>
              <a:ext cx="180019" cy="1764196"/>
            </a:xfrm>
            <a:prstGeom prst="bentConnector3">
              <a:avLst>
                <a:gd name="adj1" fmla="val 226987"/>
              </a:avLst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3347864" y="3899706"/>
              <a:ext cx="0" cy="832284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/>
            <p:nvPr/>
          </p:nvCxnSpPr>
          <p:spPr>
            <a:xfrm>
              <a:off x="2195736" y="1047749"/>
              <a:ext cx="288032" cy="0"/>
            </a:xfrm>
            <a:prstGeom prst="straightConnector1">
              <a:avLst/>
            </a:prstGeom>
            <a:ln w="31750" cmpd="sng">
              <a:solidFill>
                <a:schemeClr val="accent1"/>
              </a:solidFill>
              <a:tailEnd type="triangle" w="lg" len="lg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27" name="Straight Connector 126"/>
            <p:cNvCxnSpPr>
              <a:cxnSpLocks/>
            </p:cNvCxnSpPr>
            <p:nvPr/>
          </p:nvCxnSpPr>
          <p:spPr>
            <a:xfrm>
              <a:off x="2195736" y="1047749"/>
              <a:ext cx="0" cy="3705586"/>
            </a:xfrm>
            <a:prstGeom prst="line">
              <a:avLst/>
            </a:prstGeom>
            <a:ln w="31750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/>
            <p:cNvCxnSpPr>
              <a:stCxn id="96" idx="2"/>
              <a:endCxn id="93" idx="0"/>
            </p:cNvCxnSpPr>
            <p:nvPr/>
          </p:nvCxnSpPr>
          <p:spPr>
            <a:xfrm>
              <a:off x="5582429" y="2160197"/>
              <a:ext cx="0" cy="483560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>
              <a:cxnSpLocks/>
            </p:cNvCxnSpPr>
            <p:nvPr/>
          </p:nvCxnSpPr>
          <p:spPr>
            <a:xfrm>
              <a:off x="6525285" y="1287884"/>
              <a:ext cx="632982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>
              <a:cxnSpLocks/>
            </p:cNvCxnSpPr>
            <p:nvPr/>
          </p:nvCxnSpPr>
          <p:spPr>
            <a:xfrm flipH="1">
              <a:off x="6518533" y="1395896"/>
              <a:ext cx="568067" cy="476596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>
              <a:cxnSpLocks/>
            </p:cNvCxnSpPr>
            <p:nvPr/>
          </p:nvCxnSpPr>
          <p:spPr>
            <a:xfrm flipH="1">
              <a:off x="4149439" y="3174246"/>
              <a:ext cx="907846" cy="598964"/>
            </a:xfrm>
            <a:prstGeom prst="straightConnector1">
              <a:avLst/>
            </a:prstGeom>
            <a:ln w="31750">
              <a:solidFill>
                <a:srgbClr val="C0504D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>
              <a:stCxn id="93" idx="1"/>
              <a:endCxn id="92" idx="3"/>
            </p:cNvCxnSpPr>
            <p:nvPr/>
          </p:nvCxnSpPr>
          <p:spPr>
            <a:xfrm flipH="1" flipV="1">
              <a:off x="4139951" y="2103697"/>
              <a:ext cx="907846" cy="634968"/>
            </a:xfrm>
            <a:prstGeom prst="straightConnector1">
              <a:avLst/>
            </a:prstGeom>
            <a:ln w="31750">
              <a:solidFill>
                <a:srgbClr val="C0504D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/>
            <p:cNvCxnSpPr/>
            <p:nvPr/>
          </p:nvCxnSpPr>
          <p:spPr>
            <a:xfrm>
              <a:off x="2873653" y="3291830"/>
              <a:ext cx="0" cy="256220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Arrow Connector 193"/>
            <p:cNvCxnSpPr/>
            <p:nvPr/>
          </p:nvCxnSpPr>
          <p:spPr>
            <a:xfrm>
              <a:off x="3707904" y="3291830"/>
              <a:ext cx="0" cy="256220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Oval 92"/>
          <p:cNvSpPr/>
          <p:nvPr/>
        </p:nvSpPr>
        <p:spPr>
          <a:xfrm>
            <a:off x="4833098" y="2637408"/>
            <a:ext cx="1512168" cy="648072"/>
          </a:xfrm>
          <a:prstGeom prst="ellipse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Control</a:t>
            </a:r>
          </a:p>
        </p:txBody>
      </p:sp>
      <p:sp>
        <p:nvSpPr>
          <p:cNvPr id="92" name="Rectangle 91"/>
          <p:cNvSpPr/>
          <p:nvPr/>
        </p:nvSpPr>
        <p:spPr>
          <a:xfrm>
            <a:off x="2490520" y="909216"/>
            <a:ext cx="1656184" cy="2376264"/>
          </a:xfrm>
          <a:prstGeom prst="rect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0" bIns="0" rtlCol="0" anchor="t" anchorCtr="0"/>
          <a:lstStyle/>
          <a:p>
            <a:pPr algn="ctr"/>
            <a:r>
              <a:rPr lang="en-US" sz="1200" dirty="0"/>
              <a:t>Register File</a:t>
            </a:r>
          </a:p>
        </p:txBody>
      </p:sp>
      <p:grpSp>
        <p:nvGrpSpPr>
          <p:cNvPr id="207" name="Group 206"/>
          <p:cNvGrpSpPr/>
          <p:nvPr/>
        </p:nvGrpSpPr>
        <p:grpSpPr>
          <a:xfrm>
            <a:off x="2562529" y="1217744"/>
            <a:ext cx="1512166" cy="1944216"/>
            <a:chOff x="2555777" y="1224094"/>
            <a:chExt cx="1512166" cy="1944216"/>
          </a:xfrm>
        </p:grpSpPr>
        <p:grpSp>
          <p:nvGrpSpPr>
            <p:cNvPr id="195" name="Group 194"/>
            <p:cNvGrpSpPr/>
            <p:nvPr/>
          </p:nvGrpSpPr>
          <p:grpSpPr>
            <a:xfrm>
              <a:off x="2843808" y="1224094"/>
              <a:ext cx="1224135" cy="1944216"/>
              <a:chOff x="2555776" y="1224094"/>
              <a:chExt cx="1512168" cy="1944216"/>
            </a:xfrm>
          </p:grpSpPr>
          <p:sp>
            <p:nvSpPr>
              <p:cNvPr id="159" name="Rectangle 158"/>
              <p:cNvSpPr/>
              <p:nvPr/>
            </p:nvSpPr>
            <p:spPr>
              <a:xfrm>
                <a:off x="2555776" y="1224094"/>
                <a:ext cx="1512168" cy="216024"/>
              </a:xfrm>
              <a:prstGeom prst="rect">
                <a:avLst/>
              </a:prstGeom>
              <a:solidFill>
                <a:srgbClr val="D9D9D9"/>
              </a:solidFill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0</a:t>
                </a:r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2555776" y="144011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1" name="Rectangle 160"/>
              <p:cNvSpPr/>
              <p:nvPr/>
            </p:nvSpPr>
            <p:spPr>
              <a:xfrm>
                <a:off x="2555776" y="165614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2555776" y="187216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f</a:t>
                </a:r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2555776" y="2088190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g=2</a:t>
                </a:r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2555776" y="230421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h=3</a:t>
                </a:r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2555776" y="252023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2555776" y="273626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2555776" y="295228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197" name="Group 196"/>
            <p:cNvGrpSpPr/>
            <p:nvPr/>
          </p:nvGrpSpPr>
          <p:grpSpPr>
            <a:xfrm>
              <a:off x="2555777" y="1224094"/>
              <a:ext cx="288032" cy="1944216"/>
              <a:chOff x="2555776" y="1224094"/>
              <a:chExt cx="1512168" cy="1944216"/>
            </a:xfrm>
          </p:grpSpPr>
          <p:sp>
            <p:nvSpPr>
              <p:cNvPr id="198" name="Rectangle 197"/>
              <p:cNvSpPr/>
              <p:nvPr/>
            </p:nvSpPr>
            <p:spPr>
              <a:xfrm>
                <a:off x="2555776" y="122409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R0</a:t>
                </a:r>
              </a:p>
            </p:txBody>
          </p:sp>
          <p:sp>
            <p:nvSpPr>
              <p:cNvPr id="199" name="Rectangle 198"/>
              <p:cNvSpPr/>
              <p:nvPr/>
            </p:nvSpPr>
            <p:spPr>
              <a:xfrm>
                <a:off x="2555776" y="144011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R1</a:t>
                </a:r>
              </a:p>
            </p:txBody>
          </p:sp>
          <p:sp>
            <p:nvSpPr>
              <p:cNvPr id="200" name="Rectangle 199"/>
              <p:cNvSpPr/>
              <p:nvPr/>
            </p:nvSpPr>
            <p:spPr>
              <a:xfrm>
                <a:off x="2555776" y="165614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R2</a:t>
                </a:r>
              </a:p>
            </p:txBody>
          </p:sp>
          <p:sp>
            <p:nvSpPr>
              <p:cNvPr id="201" name="Rectangle 200"/>
              <p:cNvSpPr/>
              <p:nvPr/>
            </p:nvSpPr>
            <p:spPr>
              <a:xfrm>
                <a:off x="2555776" y="187216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R3</a:t>
                </a:r>
              </a:p>
            </p:txBody>
          </p:sp>
          <p:sp>
            <p:nvSpPr>
              <p:cNvPr id="202" name="Rectangle 201"/>
              <p:cNvSpPr/>
              <p:nvPr/>
            </p:nvSpPr>
            <p:spPr>
              <a:xfrm>
                <a:off x="2555776" y="2088190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R4</a:t>
                </a:r>
              </a:p>
            </p:txBody>
          </p:sp>
          <p:sp>
            <p:nvSpPr>
              <p:cNvPr id="203" name="Rectangle 202"/>
              <p:cNvSpPr/>
              <p:nvPr/>
            </p:nvSpPr>
            <p:spPr>
              <a:xfrm>
                <a:off x="2555776" y="230421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R5</a:t>
                </a:r>
              </a:p>
            </p:txBody>
          </p:sp>
          <p:sp>
            <p:nvSpPr>
              <p:cNvPr id="204" name="Rectangle 203"/>
              <p:cNvSpPr/>
              <p:nvPr/>
            </p:nvSpPr>
            <p:spPr>
              <a:xfrm>
                <a:off x="2555776" y="252023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R6</a:t>
                </a:r>
              </a:p>
            </p:txBody>
          </p:sp>
          <p:sp>
            <p:nvSpPr>
              <p:cNvPr id="205" name="Rectangle 204"/>
              <p:cNvSpPr/>
              <p:nvPr/>
            </p:nvSpPr>
            <p:spPr>
              <a:xfrm>
                <a:off x="2555776" y="273626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R7</a:t>
                </a:r>
              </a:p>
            </p:txBody>
          </p:sp>
          <p:sp>
            <p:nvSpPr>
              <p:cNvPr id="206" name="Rectangle 205"/>
              <p:cNvSpPr/>
              <p:nvPr/>
            </p:nvSpPr>
            <p:spPr>
              <a:xfrm>
                <a:off x="2555776" y="295228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R8</a:t>
                </a:r>
              </a:p>
            </p:txBody>
          </p:sp>
        </p:grpSp>
      </p:grpSp>
      <p:sp>
        <p:nvSpPr>
          <p:cNvPr id="91" name="Rectangle 90"/>
          <p:cNvSpPr/>
          <p:nvPr/>
        </p:nvSpPr>
        <p:spPr>
          <a:xfrm>
            <a:off x="7158267" y="909216"/>
            <a:ext cx="1872206" cy="4104456"/>
          </a:xfrm>
          <a:prstGeom prst="rect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0" bIns="0" rtlCol="0" anchor="t" anchorCtr="0"/>
          <a:lstStyle/>
          <a:p>
            <a:pPr algn="ctr"/>
            <a:r>
              <a:rPr lang="en-US" sz="1400" dirty="0"/>
              <a:t>Memory</a:t>
            </a:r>
          </a:p>
        </p:txBody>
      </p:sp>
      <p:grpSp>
        <p:nvGrpSpPr>
          <p:cNvPr id="219" name="Group 218"/>
          <p:cNvGrpSpPr/>
          <p:nvPr/>
        </p:nvGrpSpPr>
        <p:grpSpPr>
          <a:xfrm>
            <a:off x="7531080" y="1398931"/>
            <a:ext cx="1440161" cy="1728192"/>
            <a:chOff x="2555776" y="1440118"/>
            <a:chExt cx="1512168" cy="1728192"/>
          </a:xfrm>
        </p:grpSpPr>
        <p:sp>
          <p:nvSpPr>
            <p:cNvPr id="231" name="Rectangle 230"/>
            <p:cNvSpPr/>
            <p:nvPr/>
          </p:nvSpPr>
          <p:spPr>
            <a:xfrm>
              <a:off x="2555776" y="1440118"/>
              <a:ext cx="1512168" cy="216024"/>
            </a:xfrm>
            <a:prstGeom prst="rect">
              <a:avLst/>
            </a:prstGeom>
            <a:solidFill>
              <a:srgbClr val="FFFFFF"/>
            </a:solidFill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add R2, R6, R7</a:t>
              </a:r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2555776" y="165614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sub R3, R1, R2</a:t>
              </a:r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2555776" y="187216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2555776" y="2088190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2555776" y="230421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2555776" y="252023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2555776" y="273626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8" name="Rectangle 237"/>
            <p:cNvSpPr/>
            <p:nvPr/>
          </p:nvSpPr>
          <p:spPr>
            <a:xfrm>
              <a:off x="2555776" y="295228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20" name="Group 219"/>
          <p:cNvGrpSpPr/>
          <p:nvPr/>
        </p:nvGrpSpPr>
        <p:grpSpPr>
          <a:xfrm>
            <a:off x="7243048" y="1181740"/>
            <a:ext cx="288032" cy="1944216"/>
            <a:chOff x="2555776" y="1224094"/>
            <a:chExt cx="1512168" cy="1944216"/>
          </a:xfrm>
        </p:grpSpPr>
        <p:sp>
          <p:nvSpPr>
            <p:cNvPr id="221" name="Rectangle 220"/>
            <p:cNvSpPr/>
            <p:nvPr/>
          </p:nvSpPr>
          <p:spPr>
            <a:xfrm>
              <a:off x="2555776" y="122409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0</a:t>
              </a:r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2555776" y="144011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4</a:t>
              </a:r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2555776" y="165614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8</a:t>
              </a:r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2555776" y="187216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12</a:t>
              </a:r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55776" y="2088190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16</a:t>
              </a:r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2555776" y="230421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20</a:t>
              </a:r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2555776" y="252023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24</a:t>
              </a: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2555776" y="273626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28</a:t>
              </a:r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2555776" y="295228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32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653079" y="1577784"/>
            <a:ext cx="1872206" cy="576064"/>
            <a:chOff x="4646327" y="1584134"/>
            <a:chExt cx="1872206" cy="576064"/>
          </a:xfrm>
          <a:effectLst>
            <a:outerShdw blurRad="50800" dist="38100" dir="2700000">
              <a:srgbClr val="000000">
                <a:alpha val="43000"/>
              </a:srgbClr>
            </a:outerShdw>
          </a:effectLst>
        </p:grpSpPr>
        <p:sp>
          <p:nvSpPr>
            <p:cNvPr id="96" name="Rectangle 95"/>
            <p:cNvSpPr/>
            <p:nvPr/>
          </p:nvSpPr>
          <p:spPr>
            <a:xfrm>
              <a:off x="4646327" y="1584134"/>
              <a:ext cx="1872206" cy="57606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200" dirty="0"/>
                <a:t>Instruction Register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4861294" y="1851670"/>
              <a:ext cx="1440161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653079" y="909216"/>
            <a:ext cx="1872206" cy="576064"/>
            <a:chOff x="4646327" y="915566"/>
            <a:chExt cx="1872206" cy="576064"/>
          </a:xfrm>
          <a:effectLst>
            <a:outerShdw blurRad="50800" dist="38100" dir="2700000">
              <a:srgbClr val="000000">
                <a:alpha val="43000"/>
              </a:srgbClr>
            </a:outerShdw>
          </a:effectLst>
        </p:grpSpPr>
        <p:sp>
          <p:nvSpPr>
            <p:cNvPr id="95" name="Rectangle 94"/>
            <p:cNvSpPr/>
            <p:nvPr/>
          </p:nvSpPr>
          <p:spPr>
            <a:xfrm>
              <a:off x="4646327" y="915566"/>
              <a:ext cx="1872206" cy="57606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400" dirty="0"/>
                <a:t>Program Counter</a:t>
              </a: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862349" y="1203598"/>
              <a:ext cx="1440161" cy="216024"/>
            </a:xfrm>
            <a:prstGeom prst="rect">
              <a:avLst/>
            </a:prstGeom>
            <a:solidFill>
              <a:schemeClr val="bg1"/>
            </a:solidFill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 0</a:t>
              </a:r>
            </a:p>
          </p:txBody>
        </p:sp>
      </p:grpSp>
      <p:sp>
        <p:nvSpPr>
          <p:cNvPr id="78" name="Rectangle 77"/>
          <p:cNvSpPr/>
          <p:nvPr/>
        </p:nvSpPr>
        <p:spPr>
          <a:xfrm>
            <a:off x="2850562" y="2508909"/>
            <a:ext cx="1224135" cy="216024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i</a:t>
            </a:r>
            <a:r>
              <a:rPr lang="en-US" sz="1200" dirty="0"/>
              <a:t>=1</a:t>
            </a:r>
          </a:p>
        </p:txBody>
      </p:sp>
      <p:sp>
        <p:nvSpPr>
          <p:cNvPr id="79" name="Rectangle 78"/>
          <p:cNvSpPr/>
          <p:nvPr/>
        </p:nvSpPr>
        <p:spPr>
          <a:xfrm>
            <a:off x="2850561" y="2732316"/>
            <a:ext cx="1224135" cy="216024"/>
          </a:xfrm>
          <a:prstGeom prst="rect">
            <a:avLst/>
          </a:prstGeom>
          <a:solidFill>
            <a:srgbClr val="FFFFFF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j=4</a:t>
            </a:r>
          </a:p>
        </p:txBody>
      </p:sp>
      <p:sp>
        <p:nvSpPr>
          <p:cNvPr id="87" name="Rectangle 86"/>
          <p:cNvSpPr/>
          <p:nvPr/>
        </p:nvSpPr>
        <p:spPr>
          <a:xfrm>
            <a:off x="7531081" y="1181740"/>
            <a:ext cx="1440161" cy="216024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add R1, R4, R5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490520" y="3541700"/>
            <a:ext cx="1656184" cy="495672"/>
            <a:chOff x="2483768" y="3548050"/>
            <a:chExt cx="1656184" cy="495672"/>
          </a:xfrm>
        </p:grpSpPr>
        <p:sp>
          <p:nvSpPr>
            <p:cNvPr id="94" name="Rectangle 93"/>
            <p:cNvSpPr/>
            <p:nvPr/>
          </p:nvSpPr>
          <p:spPr>
            <a:xfrm>
              <a:off x="2483768" y="3548050"/>
              <a:ext cx="1656184" cy="495672"/>
            </a:xfrm>
            <a:prstGeom prst="rect">
              <a:avLst/>
            </a:prstGeom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200" dirty="0"/>
                <a:t>ALU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592696" y="3769123"/>
              <a:ext cx="1440161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 </a:t>
              </a: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028F0A5F-1789-3A45-9E55-34AB5C6C2EDB}"/>
              </a:ext>
            </a:extLst>
          </p:cNvPr>
          <p:cNvSpPr/>
          <p:nvPr/>
        </p:nvSpPr>
        <p:spPr>
          <a:xfrm>
            <a:off x="4873204" y="1209990"/>
            <a:ext cx="1440161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 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CFC67DF-E0EC-0C41-8666-33B0BFAC57E6}"/>
              </a:ext>
            </a:extLst>
          </p:cNvPr>
          <p:cNvSpPr/>
          <p:nvPr/>
        </p:nvSpPr>
        <p:spPr>
          <a:xfrm>
            <a:off x="7531079" y="1175702"/>
            <a:ext cx="1440161" cy="216024"/>
          </a:xfrm>
          <a:prstGeom prst="rect">
            <a:avLst/>
          </a:prstGeom>
          <a:solidFill>
            <a:srgbClr val="FFC0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add R1, R4, R5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BDC5DED-DB6F-704D-8914-4DB0B9916297}"/>
              </a:ext>
            </a:extLst>
          </p:cNvPr>
          <p:cNvSpPr/>
          <p:nvPr/>
        </p:nvSpPr>
        <p:spPr>
          <a:xfrm>
            <a:off x="2596523" y="3761696"/>
            <a:ext cx="1440161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 add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A648BB1F-9523-F34C-97FD-051873B89B00}"/>
              </a:ext>
            </a:extLst>
          </p:cNvPr>
          <p:cNvCxnSpPr/>
          <p:nvPr/>
        </p:nvCxnSpPr>
        <p:spPr>
          <a:xfrm flipH="1">
            <a:off x="4142687" y="3183044"/>
            <a:ext cx="907846" cy="598964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F3C44525-7405-E64B-8B65-2FF7E7DD4B2D}"/>
              </a:ext>
            </a:extLst>
          </p:cNvPr>
          <p:cNvCxnSpPr>
            <a:cxnSpLocks/>
            <a:endCxn id="92" idx="3"/>
          </p:cNvCxnSpPr>
          <p:nvPr/>
        </p:nvCxnSpPr>
        <p:spPr>
          <a:xfrm flipH="1" flipV="1">
            <a:off x="4146704" y="2097348"/>
            <a:ext cx="899812" cy="603140"/>
          </a:xfrm>
          <a:prstGeom prst="straightConnector1">
            <a:avLst/>
          </a:prstGeom>
          <a:ln w="19050">
            <a:prstDash val="dash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E77AEF2-1AAF-C349-A478-AF43F8AD9A3D}"/>
              </a:ext>
            </a:extLst>
          </p:cNvPr>
          <p:cNvGrpSpPr/>
          <p:nvPr/>
        </p:nvGrpSpPr>
        <p:grpSpPr>
          <a:xfrm>
            <a:off x="2880405" y="2261860"/>
            <a:ext cx="712214" cy="1279840"/>
            <a:chOff x="2775253" y="1224094"/>
            <a:chExt cx="712214" cy="1279840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629B1CB7-DF84-D748-9A12-BA27C056F8AD}"/>
                </a:ext>
              </a:extLst>
            </p:cNvPr>
            <p:cNvSpPr/>
            <p:nvPr/>
          </p:nvSpPr>
          <p:spPr>
            <a:xfrm>
              <a:off x="3203848" y="1224094"/>
              <a:ext cx="283619" cy="267536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19F6110C-A814-E548-A214-BAC0C57B68AC}"/>
                </a:ext>
              </a:extLst>
            </p:cNvPr>
            <p:cNvCxnSpPr>
              <a:stCxn id="83" idx="4"/>
            </p:cNvCxnSpPr>
            <p:nvPr/>
          </p:nvCxnSpPr>
          <p:spPr>
            <a:xfrm flipH="1">
              <a:off x="2775253" y="1491630"/>
              <a:ext cx="570405" cy="1012304"/>
            </a:xfrm>
            <a:prstGeom prst="straightConnector1">
              <a:avLst/>
            </a:prstGeom>
            <a:ln>
              <a:solidFill>
                <a:srgbClr val="E46C0A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5B8BE869-FB6D-2746-9F64-6F46FDEE8B2B}"/>
              </a:ext>
            </a:extLst>
          </p:cNvPr>
          <p:cNvGrpSpPr/>
          <p:nvPr/>
        </p:nvGrpSpPr>
        <p:grpSpPr>
          <a:xfrm>
            <a:off x="3431038" y="2042186"/>
            <a:ext cx="283619" cy="1499515"/>
            <a:chOff x="3424285" y="2048535"/>
            <a:chExt cx="283619" cy="1499515"/>
          </a:xfrm>
        </p:grpSpPr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5735C57-7997-AF47-AB36-558C1956A1EF}"/>
                </a:ext>
              </a:extLst>
            </p:cNvPr>
            <p:cNvSpPr/>
            <p:nvPr/>
          </p:nvSpPr>
          <p:spPr>
            <a:xfrm>
              <a:off x="3424285" y="2048535"/>
              <a:ext cx="283619" cy="267536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500C7745-4C18-8C41-8D0E-B49A2DC29B5B}"/>
                </a:ext>
              </a:extLst>
            </p:cNvPr>
            <p:cNvCxnSpPr>
              <a:stCxn id="86" idx="4"/>
            </p:cNvCxnSpPr>
            <p:nvPr/>
          </p:nvCxnSpPr>
          <p:spPr>
            <a:xfrm>
              <a:off x="3566095" y="2316071"/>
              <a:ext cx="141809" cy="1231979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Freeform 96">
            <a:extLst>
              <a:ext uri="{FF2B5EF4-FFF2-40B4-BE49-F238E27FC236}">
                <a16:creationId xmlns:a16="http://schemas.microsoft.com/office/drawing/2014/main" id="{721D0C26-90C6-154E-AC06-1DB1E31675ED}"/>
              </a:ext>
            </a:extLst>
          </p:cNvPr>
          <p:cNvSpPr/>
          <p:nvPr/>
        </p:nvSpPr>
        <p:spPr>
          <a:xfrm>
            <a:off x="2216059" y="1590941"/>
            <a:ext cx="1152594" cy="3156045"/>
          </a:xfrm>
          <a:custGeom>
            <a:avLst/>
            <a:gdLst>
              <a:gd name="connsiteX0" fmla="*/ 1144500 w 1151884"/>
              <a:gd name="connsiteY0" fmla="*/ 1447158 h 2141203"/>
              <a:gd name="connsiteX1" fmla="*/ 1151884 w 1151884"/>
              <a:gd name="connsiteY1" fmla="*/ 2133819 h 2141203"/>
              <a:gd name="connsiteX2" fmla="*/ 0 w 1151884"/>
              <a:gd name="connsiteY2" fmla="*/ 2141203 h 2141203"/>
              <a:gd name="connsiteX3" fmla="*/ 0 w 1151884"/>
              <a:gd name="connsiteY3" fmla="*/ 0 h 2141203"/>
              <a:gd name="connsiteX4" fmla="*/ 716236 w 1151884"/>
              <a:gd name="connsiteY4" fmla="*/ 7384 h 2141203"/>
              <a:gd name="connsiteX0" fmla="*/ 1151884 w 1152594"/>
              <a:gd name="connsiteY0" fmla="*/ 1682593 h 2141203"/>
              <a:gd name="connsiteX1" fmla="*/ 1151884 w 1152594"/>
              <a:gd name="connsiteY1" fmla="*/ 2133819 h 2141203"/>
              <a:gd name="connsiteX2" fmla="*/ 0 w 1152594"/>
              <a:gd name="connsiteY2" fmla="*/ 2141203 h 2141203"/>
              <a:gd name="connsiteX3" fmla="*/ 0 w 1152594"/>
              <a:gd name="connsiteY3" fmla="*/ 0 h 2141203"/>
              <a:gd name="connsiteX4" fmla="*/ 716236 w 1152594"/>
              <a:gd name="connsiteY4" fmla="*/ 7384 h 214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2594" h="2141203">
                <a:moveTo>
                  <a:pt x="1151884" y="1682593"/>
                </a:moveTo>
                <a:cubicBezTo>
                  <a:pt x="1154345" y="1911480"/>
                  <a:pt x="1149423" y="1904932"/>
                  <a:pt x="1151884" y="2133819"/>
                </a:cubicBezTo>
                <a:lnTo>
                  <a:pt x="0" y="2141203"/>
                </a:lnTo>
                <a:lnTo>
                  <a:pt x="0" y="0"/>
                </a:lnTo>
                <a:lnTo>
                  <a:pt x="716236" y="7384"/>
                </a:lnTo>
              </a:path>
            </a:pathLst>
          </a:custGeom>
          <a:ln w="57150" cmpd="sng">
            <a:solidFill>
              <a:schemeClr val="tx1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6F8811AD-EBF4-2144-AF8B-1C4D48700432}"/>
              </a:ext>
            </a:extLst>
          </p:cNvPr>
          <p:cNvSpPr/>
          <p:nvPr/>
        </p:nvSpPr>
        <p:spPr>
          <a:xfrm>
            <a:off x="2859475" y="1452868"/>
            <a:ext cx="1224135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9422144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198 0.00787 L -0.29115 0.0997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58" y="4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animBg="1"/>
      <p:bldP spid="74" grpId="0" animBg="1"/>
      <p:bldP spid="97" grpId="0" animBg="1"/>
      <p:bldP spid="9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le 89"/>
          <p:cNvSpPr>
            <a:spLocks noGrp="1"/>
          </p:cNvSpPr>
          <p:nvPr>
            <p:ph type="title"/>
          </p:nvPr>
        </p:nvSpPr>
        <p:spPr>
          <a:xfrm>
            <a:off x="3544" y="0"/>
            <a:ext cx="9144000" cy="477050"/>
          </a:xfrm>
        </p:spPr>
        <p:txBody>
          <a:bodyPr vert="horz" wrap="square" lIns="182863" tIns="45716" rIns="182863" bIns="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Execution of </a:t>
            </a:r>
            <a:r>
              <a:rPr lang="en-US" sz="2800" b="1" dirty="0"/>
              <a:t>f=(</a:t>
            </a:r>
            <a:r>
              <a:rPr lang="en-US" sz="2800" b="1" dirty="0" err="1"/>
              <a:t>g+h</a:t>
            </a:r>
            <a:r>
              <a:rPr lang="en-US" sz="2800" b="1" dirty="0"/>
              <a:t>)-(</a:t>
            </a:r>
            <a:r>
              <a:rPr lang="en-US" sz="2800" b="1" dirty="0" err="1"/>
              <a:t>i+j</a:t>
            </a:r>
            <a:r>
              <a:rPr lang="en-US" sz="2800" b="1" dirty="0"/>
              <a:t>)</a:t>
            </a:r>
            <a:r>
              <a:rPr lang="en-US" sz="2800" dirty="0"/>
              <a:t> in MIPS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2248" y="765200"/>
            <a:ext cx="2016224" cy="259228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300" dirty="0"/>
              <a:t>Assume the following registers</a:t>
            </a:r>
          </a:p>
          <a:p>
            <a:pPr marL="0" indent="0">
              <a:buNone/>
            </a:pPr>
            <a:r>
              <a:rPr lang="en-US" sz="1600" dirty="0"/>
              <a:t>R3=f</a:t>
            </a:r>
          </a:p>
          <a:p>
            <a:pPr marL="0" indent="0">
              <a:buNone/>
            </a:pPr>
            <a:r>
              <a:rPr lang="en-US" sz="1600" dirty="0"/>
              <a:t>R4=g</a:t>
            </a:r>
          </a:p>
          <a:p>
            <a:pPr marL="0" indent="0">
              <a:buNone/>
            </a:pPr>
            <a:r>
              <a:rPr lang="en-US" sz="1600" dirty="0"/>
              <a:t>R5=h</a:t>
            </a:r>
          </a:p>
          <a:p>
            <a:pPr marL="0" indent="0">
              <a:buNone/>
            </a:pPr>
            <a:r>
              <a:rPr lang="en-US" sz="1600" dirty="0"/>
              <a:t>R6=I</a:t>
            </a:r>
          </a:p>
          <a:p>
            <a:pPr marL="0" indent="0">
              <a:buNone/>
            </a:pPr>
            <a:r>
              <a:rPr lang="en-US" sz="1600" dirty="0"/>
              <a:t>R7=j</a:t>
            </a:r>
          </a:p>
        </p:txBody>
      </p:sp>
      <p:grpSp>
        <p:nvGrpSpPr>
          <p:cNvPr id="245" name="Group 244"/>
          <p:cNvGrpSpPr/>
          <p:nvPr/>
        </p:nvGrpSpPr>
        <p:grpSpPr>
          <a:xfrm>
            <a:off x="2195736" y="1043579"/>
            <a:ext cx="4962531" cy="3705586"/>
            <a:chOff x="2195736" y="1047749"/>
            <a:chExt cx="4962531" cy="3705586"/>
          </a:xfrm>
        </p:grpSpPr>
        <p:cxnSp>
          <p:nvCxnSpPr>
            <p:cNvPr id="140" name="Straight Connector 139"/>
            <p:cNvCxnSpPr>
              <a:cxnSpLocks/>
            </p:cNvCxnSpPr>
            <p:nvPr/>
          </p:nvCxnSpPr>
          <p:spPr>
            <a:xfrm flipH="1" flipV="1">
              <a:off x="2195736" y="4745952"/>
              <a:ext cx="1152128" cy="7383"/>
            </a:xfrm>
            <a:prstGeom prst="line">
              <a:avLst/>
            </a:prstGeom>
            <a:ln w="31750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>
              <a:stCxn id="93" idx="2"/>
              <a:endCxn id="95" idx="1"/>
            </p:cNvCxnSpPr>
            <p:nvPr/>
          </p:nvCxnSpPr>
          <p:spPr>
            <a:xfrm rot="10800000">
              <a:off x="4646327" y="1203597"/>
              <a:ext cx="180019" cy="1764196"/>
            </a:xfrm>
            <a:prstGeom prst="bentConnector3">
              <a:avLst>
                <a:gd name="adj1" fmla="val 226987"/>
              </a:avLst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3347864" y="3899706"/>
              <a:ext cx="0" cy="832284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/>
            <p:nvPr/>
          </p:nvCxnSpPr>
          <p:spPr>
            <a:xfrm>
              <a:off x="2195736" y="1047749"/>
              <a:ext cx="288032" cy="0"/>
            </a:xfrm>
            <a:prstGeom prst="straightConnector1">
              <a:avLst/>
            </a:prstGeom>
            <a:ln w="31750" cmpd="sng">
              <a:solidFill>
                <a:schemeClr val="accent1"/>
              </a:solidFill>
              <a:tailEnd type="triangle" w="lg" len="lg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27" name="Straight Connector 126"/>
            <p:cNvCxnSpPr>
              <a:cxnSpLocks/>
            </p:cNvCxnSpPr>
            <p:nvPr/>
          </p:nvCxnSpPr>
          <p:spPr>
            <a:xfrm>
              <a:off x="2195736" y="1047749"/>
              <a:ext cx="0" cy="3705586"/>
            </a:xfrm>
            <a:prstGeom prst="line">
              <a:avLst/>
            </a:prstGeom>
            <a:ln w="31750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/>
            <p:cNvCxnSpPr>
              <a:stCxn id="96" idx="2"/>
              <a:endCxn id="93" idx="0"/>
            </p:cNvCxnSpPr>
            <p:nvPr/>
          </p:nvCxnSpPr>
          <p:spPr>
            <a:xfrm>
              <a:off x="5582429" y="2160197"/>
              <a:ext cx="0" cy="483560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>
              <a:cxnSpLocks/>
            </p:cNvCxnSpPr>
            <p:nvPr/>
          </p:nvCxnSpPr>
          <p:spPr>
            <a:xfrm>
              <a:off x="6525285" y="1287884"/>
              <a:ext cx="632982" cy="201566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>
              <a:cxnSpLocks/>
            </p:cNvCxnSpPr>
            <p:nvPr/>
          </p:nvCxnSpPr>
          <p:spPr>
            <a:xfrm flipH="1">
              <a:off x="6518534" y="1617132"/>
              <a:ext cx="513126" cy="255360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>
              <a:cxnSpLocks/>
            </p:cNvCxnSpPr>
            <p:nvPr/>
          </p:nvCxnSpPr>
          <p:spPr>
            <a:xfrm flipH="1">
              <a:off x="4149439" y="3174246"/>
              <a:ext cx="907846" cy="598964"/>
            </a:xfrm>
            <a:prstGeom prst="straightConnector1">
              <a:avLst/>
            </a:prstGeom>
            <a:ln w="31750">
              <a:solidFill>
                <a:srgbClr val="C0504D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>
              <a:stCxn id="93" idx="1"/>
              <a:endCxn id="92" idx="3"/>
            </p:cNvCxnSpPr>
            <p:nvPr/>
          </p:nvCxnSpPr>
          <p:spPr>
            <a:xfrm flipH="1" flipV="1">
              <a:off x="4139951" y="2103697"/>
              <a:ext cx="907846" cy="634968"/>
            </a:xfrm>
            <a:prstGeom prst="straightConnector1">
              <a:avLst/>
            </a:prstGeom>
            <a:ln w="31750">
              <a:solidFill>
                <a:srgbClr val="C0504D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/>
            <p:cNvCxnSpPr/>
            <p:nvPr/>
          </p:nvCxnSpPr>
          <p:spPr>
            <a:xfrm>
              <a:off x="2873653" y="3291830"/>
              <a:ext cx="0" cy="256220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Arrow Connector 193"/>
            <p:cNvCxnSpPr/>
            <p:nvPr/>
          </p:nvCxnSpPr>
          <p:spPr>
            <a:xfrm>
              <a:off x="3707904" y="3291830"/>
              <a:ext cx="0" cy="256220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Oval 92"/>
          <p:cNvSpPr/>
          <p:nvPr/>
        </p:nvSpPr>
        <p:spPr>
          <a:xfrm>
            <a:off x="4833098" y="2637408"/>
            <a:ext cx="1512168" cy="648072"/>
          </a:xfrm>
          <a:prstGeom prst="ellipse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Control</a:t>
            </a:r>
          </a:p>
        </p:txBody>
      </p:sp>
      <p:sp>
        <p:nvSpPr>
          <p:cNvPr id="92" name="Rectangle 91"/>
          <p:cNvSpPr/>
          <p:nvPr/>
        </p:nvSpPr>
        <p:spPr>
          <a:xfrm>
            <a:off x="2490520" y="909216"/>
            <a:ext cx="1656184" cy="2376264"/>
          </a:xfrm>
          <a:prstGeom prst="rect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0" bIns="0" rtlCol="0" anchor="t" anchorCtr="0"/>
          <a:lstStyle/>
          <a:p>
            <a:pPr algn="ctr"/>
            <a:r>
              <a:rPr lang="en-US" sz="1200" dirty="0"/>
              <a:t>Register File</a:t>
            </a:r>
          </a:p>
        </p:txBody>
      </p:sp>
      <p:grpSp>
        <p:nvGrpSpPr>
          <p:cNvPr id="207" name="Group 206"/>
          <p:cNvGrpSpPr/>
          <p:nvPr/>
        </p:nvGrpSpPr>
        <p:grpSpPr>
          <a:xfrm>
            <a:off x="2562529" y="1217744"/>
            <a:ext cx="1512166" cy="1944216"/>
            <a:chOff x="2555777" y="1224094"/>
            <a:chExt cx="1512166" cy="1944216"/>
          </a:xfrm>
        </p:grpSpPr>
        <p:grpSp>
          <p:nvGrpSpPr>
            <p:cNvPr id="195" name="Group 194"/>
            <p:cNvGrpSpPr/>
            <p:nvPr/>
          </p:nvGrpSpPr>
          <p:grpSpPr>
            <a:xfrm>
              <a:off x="2843808" y="1224094"/>
              <a:ext cx="1224135" cy="1944216"/>
              <a:chOff x="2555776" y="1224094"/>
              <a:chExt cx="1512168" cy="1944216"/>
            </a:xfrm>
          </p:grpSpPr>
          <p:sp>
            <p:nvSpPr>
              <p:cNvPr id="159" name="Rectangle 158"/>
              <p:cNvSpPr/>
              <p:nvPr/>
            </p:nvSpPr>
            <p:spPr>
              <a:xfrm>
                <a:off x="2555776" y="1224094"/>
                <a:ext cx="1512168" cy="216024"/>
              </a:xfrm>
              <a:prstGeom prst="rect">
                <a:avLst/>
              </a:prstGeom>
              <a:solidFill>
                <a:srgbClr val="D9D9D9"/>
              </a:solidFill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0</a:t>
                </a:r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2555776" y="144011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1" name="Rectangle 160"/>
              <p:cNvSpPr/>
              <p:nvPr/>
            </p:nvSpPr>
            <p:spPr>
              <a:xfrm>
                <a:off x="2555776" y="165614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2555776" y="187216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f</a:t>
                </a:r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2555776" y="2088190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g=2</a:t>
                </a:r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2555776" y="230421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h=3</a:t>
                </a:r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2555776" y="252023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2555776" y="273626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2555776" y="295228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197" name="Group 196"/>
            <p:cNvGrpSpPr/>
            <p:nvPr/>
          </p:nvGrpSpPr>
          <p:grpSpPr>
            <a:xfrm>
              <a:off x="2555777" y="1224094"/>
              <a:ext cx="288032" cy="1944216"/>
              <a:chOff x="2555776" y="1224094"/>
              <a:chExt cx="1512168" cy="1944216"/>
            </a:xfrm>
          </p:grpSpPr>
          <p:sp>
            <p:nvSpPr>
              <p:cNvPr id="198" name="Rectangle 197"/>
              <p:cNvSpPr/>
              <p:nvPr/>
            </p:nvSpPr>
            <p:spPr>
              <a:xfrm>
                <a:off x="2555776" y="122409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R0</a:t>
                </a:r>
              </a:p>
            </p:txBody>
          </p:sp>
          <p:sp>
            <p:nvSpPr>
              <p:cNvPr id="199" name="Rectangle 198"/>
              <p:cNvSpPr/>
              <p:nvPr/>
            </p:nvSpPr>
            <p:spPr>
              <a:xfrm>
                <a:off x="2555776" y="144011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R1</a:t>
                </a:r>
              </a:p>
            </p:txBody>
          </p:sp>
          <p:sp>
            <p:nvSpPr>
              <p:cNvPr id="200" name="Rectangle 199"/>
              <p:cNvSpPr/>
              <p:nvPr/>
            </p:nvSpPr>
            <p:spPr>
              <a:xfrm>
                <a:off x="2555776" y="165614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R2</a:t>
                </a:r>
              </a:p>
            </p:txBody>
          </p:sp>
          <p:sp>
            <p:nvSpPr>
              <p:cNvPr id="201" name="Rectangle 200"/>
              <p:cNvSpPr/>
              <p:nvPr/>
            </p:nvSpPr>
            <p:spPr>
              <a:xfrm>
                <a:off x="2555776" y="187216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R3</a:t>
                </a:r>
              </a:p>
            </p:txBody>
          </p:sp>
          <p:sp>
            <p:nvSpPr>
              <p:cNvPr id="202" name="Rectangle 201"/>
              <p:cNvSpPr/>
              <p:nvPr/>
            </p:nvSpPr>
            <p:spPr>
              <a:xfrm>
                <a:off x="2555776" y="2088190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R4</a:t>
                </a:r>
              </a:p>
            </p:txBody>
          </p:sp>
          <p:sp>
            <p:nvSpPr>
              <p:cNvPr id="203" name="Rectangle 202"/>
              <p:cNvSpPr/>
              <p:nvPr/>
            </p:nvSpPr>
            <p:spPr>
              <a:xfrm>
                <a:off x="2555776" y="230421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R5</a:t>
                </a:r>
              </a:p>
            </p:txBody>
          </p:sp>
          <p:sp>
            <p:nvSpPr>
              <p:cNvPr id="204" name="Rectangle 203"/>
              <p:cNvSpPr/>
              <p:nvPr/>
            </p:nvSpPr>
            <p:spPr>
              <a:xfrm>
                <a:off x="2555776" y="252023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R6</a:t>
                </a:r>
              </a:p>
            </p:txBody>
          </p:sp>
          <p:sp>
            <p:nvSpPr>
              <p:cNvPr id="205" name="Rectangle 204"/>
              <p:cNvSpPr/>
              <p:nvPr/>
            </p:nvSpPr>
            <p:spPr>
              <a:xfrm>
                <a:off x="2555776" y="273626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R7</a:t>
                </a:r>
              </a:p>
            </p:txBody>
          </p:sp>
          <p:sp>
            <p:nvSpPr>
              <p:cNvPr id="206" name="Rectangle 205"/>
              <p:cNvSpPr/>
              <p:nvPr/>
            </p:nvSpPr>
            <p:spPr>
              <a:xfrm>
                <a:off x="2555776" y="295228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R8</a:t>
                </a:r>
              </a:p>
            </p:txBody>
          </p:sp>
        </p:grpSp>
      </p:grpSp>
      <p:sp>
        <p:nvSpPr>
          <p:cNvPr id="91" name="Rectangle 90"/>
          <p:cNvSpPr/>
          <p:nvPr/>
        </p:nvSpPr>
        <p:spPr>
          <a:xfrm>
            <a:off x="7158267" y="909216"/>
            <a:ext cx="1872206" cy="4104456"/>
          </a:xfrm>
          <a:prstGeom prst="rect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0" bIns="0" rtlCol="0" anchor="t" anchorCtr="0"/>
          <a:lstStyle/>
          <a:p>
            <a:pPr algn="ctr"/>
            <a:r>
              <a:rPr lang="en-US" sz="1400" dirty="0"/>
              <a:t>Memory</a:t>
            </a:r>
          </a:p>
        </p:txBody>
      </p:sp>
      <p:grpSp>
        <p:nvGrpSpPr>
          <p:cNvPr id="219" name="Group 218"/>
          <p:cNvGrpSpPr/>
          <p:nvPr/>
        </p:nvGrpSpPr>
        <p:grpSpPr>
          <a:xfrm>
            <a:off x="7531080" y="1398931"/>
            <a:ext cx="1440161" cy="1728192"/>
            <a:chOff x="2555776" y="1440118"/>
            <a:chExt cx="1512168" cy="1728192"/>
          </a:xfrm>
        </p:grpSpPr>
        <p:sp>
          <p:nvSpPr>
            <p:cNvPr id="231" name="Rectangle 230"/>
            <p:cNvSpPr/>
            <p:nvPr/>
          </p:nvSpPr>
          <p:spPr>
            <a:xfrm>
              <a:off x="2555776" y="1440118"/>
              <a:ext cx="1512168" cy="216024"/>
            </a:xfrm>
            <a:prstGeom prst="rect">
              <a:avLst/>
            </a:prstGeom>
            <a:solidFill>
              <a:srgbClr val="FFFFFF"/>
            </a:solidFill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add R2, R6, R7</a:t>
              </a:r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2555776" y="165614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sub R3, R1, R2</a:t>
              </a:r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2555776" y="187216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2555776" y="2088190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2555776" y="230421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2555776" y="252023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2555776" y="273626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8" name="Rectangle 237"/>
            <p:cNvSpPr/>
            <p:nvPr/>
          </p:nvSpPr>
          <p:spPr>
            <a:xfrm>
              <a:off x="2555776" y="295228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20" name="Group 219"/>
          <p:cNvGrpSpPr/>
          <p:nvPr/>
        </p:nvGrpSpPr>
        <p:grpSpPr>
          <a:xfrm>
            <a:off x="7243048" y="1181740"/>
            <a:ext cx="288032" cy="1944216"/>
            <a:chOff x="2555776" y="1224094"/>
            <a:chExt cx="1512168" cy="1944216"/>
          </a:xfrm>
        </p:grpSpPr>
        <p:sp>
          <p:nvSpPr>
            <p:cNvPr id="221" name="Rectangle 220"/>
            <p:cNvSpPr/>
            <p:nvPr/>
          </p:nvSpPr>
          <p:spPr>
            <a:xfrm>
              <a:off x="2555776" y="122409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0</a:t>
              </a:r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2555776" y="144011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4</a:t>
              </a:r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2555776" y="165614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8</a:t>
              </a:r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2555776" y="187216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12</a:t>
              </a:r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55776" y="2088190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16</a:t>
              </a:r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2555776" y="230421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20</a:t>
              </a:r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2555776" y="252023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24</a:t>
              </a: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2555776" y="273626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28</a:t>
              </a:r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2555776" y="295228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32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653079" y="1577784"/>
            <a:ext cx="1872206" cy="576064"/>
            <a:chOff x="4646327" y="1584134"/>
            <a:chExt cx="1872206" cy="576064"/>
          </a:xfrm>
          <a:effectLst>
            <a:outerShdw blurRad="50800" dist="38100" dir="2700000">
              <a:srgbClr val="000000">
                <a:alpha val="43000"/>
              </a:srgbClr>
            </a:outerShdw>
          </a:effectLst>
        </p:grpSpPr>
        <p:sp>
          <p:nvSpPr>
            <p:cNvPr id="96" name="Rectangle 95"/>
            <p:cNvSpPr/>
            <p:nvPr/>
          </p:nvSpPr>
          <p:spPr>
            <a:xfrm>
              <a:off x="4646327" y="1584134"/>
              <a:ext cx="1872206" cy="57606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200" dirty="0"/>
                <a:t>Instruction Register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4861294" y="1851670"/>
              <a:ext cx="1440161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653079" y="909216"/>
            <a:ext cx="1872206" cy="576064"/>
            <a:chOff x="4646327" y="915566"/>
            <a:chExt cx="1872206" cy="576064"/>
          </a:xfrm>
          <a:effectLst>
            <a:outerShdw blurRad="50800" dist="38100" dir="2700000">
              <a:srgbClr val="000000">
                <a:alpha val="43000"/>
              </a:srgbClr>
            </a:outerShdw>
          </a:effectLst>
        </p:grpSpPr>
        <p:sp>
          <p:nvSpPr>
            <p:cNvPr id="95" name="Rectangle 94"/>
            <p:cNvSpPr/>
            <p:nvPr/>
          </p:nvSpPr>
          <p:spPr>
            <a:xfrm>
              <a:off x="4646327" y="915566"/>
              <a:ext cx="1872206" cy="57606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400" dirty="0"/>
                <a:t>Program Counter</a:t>
              </a: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862349" y="1203598"/>
              <a:ext cx="1440161" cy="216024"/>
            </a:xfrm>
            <a:prstGeom prst="rect">
              <a:avLst/>
            </a:prstGeom>
            <a:solidFill>
              <a:schemeClr val="bg1"/>
            </a:solidFill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 0</a:t>
              </a:r>
            </a:p>
          </p:txBody>
        </p:sp>
      </p:grpSp>
      <p:sp>
        <p:nvSpPr>
          <p:cNvPr id="78" name="Rectangle 77"/>
          <p:cNvSpPr/>
          <p:nvPr/>
        </p:nvSpPr>
        <p:spPr>
          <a:xfrm>
            <a:off x="2850562" y="2508909"/>
            <a:ext cx="1224135" cy="216024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i</a:t>
            </a:r>
            <a:r>
              <a:rPr lang="en-US" sz="1200" dirty="0"/>
              <a:t>=1</a:t>
            </a:r>
          </a:p>
        </p:txBody>
      </p:sp>
      <p:sp>
        <p:nvSpPr>
          <p:cNvPr id="79" name="Rectangle 78"/>
          <p:cNvSpPr/>
          <p:nvPr/>
        </p:nvSpPr>
        <p:spPr>
          <a:xfrm>
            <a:off x="2850561" y="2732316"/>
            <a:ext cx="1224135" cy="216024"/>
          </a:xfrm>
          <a:prstGeom prst="rect">
            <a:avLst/>
          </a:prstGeom>
          <a:solidFill>
            <a:srgbClr val="FFFFFF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j=4</a:t>
            </a:r>
          </a:p>
        </p:txBody>
      </p:sp>
      <p:sp>
        <p:nvSpPr>
          <p:cNvPr id="87" name="Rectangle 86"/>
          <p:cNvSpPr/>
          <p:nvPr/>
        </p:nvSpPr>
        <p:spPr>
          <a:xfrm>
            <a:off x="7531081" y="1181740"/>
            <a:ext cx="1440161" cy="216024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add R1, R4, R5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490520" y="3541700"/>
            <a:ext cx="1656184" cy="495672"/>
            <a:chOff x="2483768" y="3548050"/>
            <a:chExt cx="1656184" cy="495672"/>
          </a:xfrm>
        </p:grpSpPr>
        <p:sp>
          <p:nvSpPr>
            <p:cNvPr id="94" name="Rectangle 93"/>
            <p:cNvSpPr/>
            <p:nvPr/>
          </p:nvSpPr>
          <p:spPr>
            <a:xfrm>
              <a:off x="2483768" y="3548050"/>
              <a:ext cx="1656184" cy="495672"/>
            </a:xfrm>
            <a:prstGeom prst="rect">
              <a:avLst/>
            </a:prstGeom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200" dirty="0"/>
                <a:t>ALU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592696" y="3769123"/>
              <a:ext cx="1440161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 </a:t>
              </a: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028F0A5F-1789-3A45-9E55-34AB5C6C2EDB}"/>
              </a:ext>
            </a:extLst>
          </p:cNvPr>
          <p:cNvSpPr/>
          <p:nvPr/>
        </p:nvSpPr>
        <p:spPr>
          <a:xfrm>
            <a:off x="4873204" y="1209990"/>
            <a:ext cx="1440161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 4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BDC5DED-DB6F-704D-8914-4DB0B9916297}"/>
              </a:ext>
            </a:extLst>
          </p:cNvPr>
          <p:cNvSpPr/>
          <p:nvPr/>
        </p:nvSpPr>
        <p:spPr>
          <a:xfrm>
            <a:off x="2596523" y="3761696"/>
            <a:ext cx="1440161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 add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A648BB1F-9523-F34C-97FD-051873B89B00}"/>
              </a:ext>
            </a:extLst>
          </p:cNvPr>
          <p:cNvCxnSpPr/>
          <p:nvPr/>
        </p:nvCxnSpPr>
        <p:spPr>
          <a:xfrm flipH="1">
            <a:off x="4142687" y="3183044"/>
            <a:ext cx="907846" cy="598964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F3C44525-7405-E64B-8B65-2FF7E7DD4B2D}"/>
              </a:ext>
            </a:extLst>
          </p:cNvPr>
          <p:cNvCxnSpPr>
            <a:cxnSpLocks/>
            <a:endCxn id="92" idx="3"/>
          </p:cNvCxnSpPr>
          <p:nvPr/>
        </p:nvCxnSpPr>
        <p:spPr>
          <a:xfrm flipH="1" flipV="1">
            <a:off x="4146704" y="2097348"/>
            <a:ext cx="899812" cy="603140"/>
          </a:xfrm>
          <a:prstGeom prst="straightConnector1">
            <a:avLst/>
          </a:prstGeom>
          <a:ln w="19050">
            <a:prstDash val="dash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E77AEF2-1AAF-C349-A478-AF43F8AD9A3D}"/>
              </a:ext>
            </a:extLst>
          </p:cNvPr>
          <p:cNvGrpSpPr/>
          <p:nvPr/>
        </p:nvGrpSpPr>
        <p:grpSpPr>
          <a:xfrm>
            <a:off x="2880406" y="2731704"/>
            <a:ext cx="776279" cy="809996"/>
            <a:chOff x="2775254" y="1693938"/>
            <a:chExt cx="776279" cy="809996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629B1CB7-DF84-D748-9A12-BA27C056F8AD}"/>
                </a:ext>
              </a:extLst>
            </p:cNvPr>
            <p:cNvSpPr/>
            <p:nvPr/>
          </p:nvSpPr>
          <p:spPr>
            <a:xfrm>
              <a:off x="3079032" y="1693938"/>
              <a:ext cx="472501" cy="267536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19F6110C-A814-E548-A214-BAC0C57B68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75254" y="1964508"/>
              <a:ext cx="358452" cy="539426"/>
            </a:xfrm>
            <a:prstGeom prst="straightConnector1">
              <a:avLst/>
            </a:prstGeom>
            <a:ln>
              <a:solidFill>
                <a:srgbClr val="E46C0A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5B8BE869-FB6D-2746-9F64-6F46FDEE8B2B}"/>
              </a:ext>
            </a:extLst>
          </p:cNvPr>
          <p:cNvGrpSpPr/>
          <p:nvPr/>
        </p:nvGrpSpPr>
        <p:grpSpPr>
          <a:xfrm>
            <a:off x="3280814" y="2496029"/>
            <a:ext cx="433843" cy="1045672"/>
            <a:chOff x="3274061" y="2502378"/>
            <a:chExt cx="433843" cy="1045672"/>
          </a:xfrm>
        </p:grpSpPr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5735C57-7997-AF47-AB36-558C1956A1EF}"/>
                </a:ext>
              </a:extLst>
            </p:cNvPr>
            <p:cNvSpPr/>
            <p:nvPr/>
          </p:nvSpPr>
          <p:spPr>
            <a:xfrm>
              <a:off x="3274061" y="2502378"/>
              <a:ext cx="382622" cy="267536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500C7745-4C18-8C41-8D0E-B49A2DC29B5B}"/>
                </a:ext>
              </a:extLst>
            </p:cNvPr>
            <p:cNvCxnSpPr>
              <a:cxnSpLocks/>
            </p:cNvCxnSpPr>
            <p:nvPr/>
          </p:nvCxnSpPr>
          <p:spPr>
            <a:xfrm>
              <a:off x="3625011" y="2731282"/>
              <a:ext cx="82893" cy="816768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Freeform 96">
            <a:extLst>
              <a:ext uri="{FF2B5EF4-FFF2-40B4-BE49-F238E27FC236}">
                <a16:creationId xmlns:a16="http://schemas.microsoft.com/office/drawing/2014/main" id="{721D0C26-90C6-154E-AC06-1DB1E31675ED}"/>
              </a:ext>
            </a:extLst>
          </p:cNvPr>
          <p:cNvSpPr/>
          <p:nvPr/>
        </p:nvSpPr>
        <p:spPr>
          <a:xfrm>
            <a:off x="2188752" y="1730111"/>
            <a:ext cx="1152594" cy="3004690"/>
          </a:xfrm>
          <a:custGeom>
            <a:avLst/>
            <a:gdLst>
              <a:gd name="connsiteX0" fmla="*/ 1144500 w 1151884"/>
              <a:gd name="connsiteY0" fmla="*/ 1447158 h 2141203"/>
              <a:gd name="connsiteX1" fmla="*/ 1151884 w 1151884"/>
              <a:gd name="connsiteY1" fmla="*/ 2133819 h 2141203"/>
              <a:gd name="connsiteX2" fmla="*/ 0 w 1151884"/>
              <a:gd name="connsiteY2" fmla="*/ 2141203 h 2141203"/>
              <a:gd name="connsiteX3" fmla="*/ 0 w 1151884"/>
              <a:gd name="connsiteY3" fmla="*/ 0 h 2141203"/>
              <a:gd name="connsiteX4" fmla="*/ 716236 w 1151884"/>
              <a:gd name="connsiteY4" fmla="*/ 7384 h 2141203"/>
              <a:gd name="connsiteX0" fmla="*/ 1151884 w 1152594"/>
              <a:gd name="connsiteY0" fmla="*/ 1682593 h 2141203"/>
              <a:gd name="connsiteX1" fmla="*/ 1151884 w 1152594"/>
              <a:gd name="connsiteY1" fmla="*/ 2133819 h 2141203"/>
              <a:gd name="connsiteX2" fmla="*/ 0 w 1152594"/>
              <a:gd name="connsiteY2" fmla="*/ 2141203 h 2141203"/>
              <a:gd name="connsiteX3" fmla="*/ 0 w 1152594"/>
              <a:gd name="connsiteY3" fmla="*/ 0 h 2141203"/>
              <a:gd name="connsiteX4" fmla="*/ 716236 w 1152594"/>
              <a:gd name="connsiteY4" fmla="*/ 7384 h 214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2594" h="2141203">
                <a:moveTo>
                  <a:pt x="1151884" y="1682593"/>
                </a:moveTo>
                <a:cubicBezTo>
                  <a:pt x="1154345" y="1911480"/>
                  <a:pt x="1149423" y="1904932"/>
                  <a:pt x="1151884" y="2133819"/>
                </a:cubicBezTo>
                <a:lnTo>
                  <a:pt x="0" y="2141203"/>
                </a:lnTo>
                <a:lnTo>
                  <a:pt x="0" y="0"/>
                </a:lnTo>
                <a:lnTo>
                  <a:pt x="716236" y="7384"/>
                </a:lnTo>
              </a:path>
            </a:pathLst>
          </a:custGeom>
          <a:ln w="57150" cmpd="sng">
            <a:solidFill>
              <a:schemeClr val="tx1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6F8811AD-EBF4-2144-AF8B-1C4D48700432}"/>
              </a:ext>
            </a:extLst>
          </p:cNvPr>
          <p:cNvSpPr/>
          <p:nvPr/>
        </p:nvSpPr>
        <p:spPr>
          <a:xfrm>
            <a:off x="2859558" y="1643352"/>
            <a:ext cx="1224135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17321B1B-4C46-2B4B-803A-7307C579124D}"/>
              </a:ext>
            </a:extLst>
          </p:cNvPr>
          <p:cNvSpPr/>
          <p:nvPr/>
        </p:nvSpPr>
        <p:spPr>
          <a:xfrm>
            <a:off x="7534681" y="1396938"/>
            <a:ext cx="1440161" cy="216024"/>
          </a:xfrm>
          <a:prstGeom prst="rect">
            <a:avLst/>
          </a:prstGeom>
          <a:solidFill>
            <a:srgbClr val="F2AE29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add R2, R6, R7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CD2BD8F3-5305-CB4A-BE28-4A4A7ECA2C79}"/>
              </a:ext>
            </a:extLst>
          </p:cNvPr>
          <p:cNvSpPr/>
          <p:nvPr/>
        </p:nvSpPr>
        <p:spPr>
          <a:xfrm>
            <a:off x="2857313" y="1428385"/>
            <a:ext cx="1224135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652841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9115 0.06829 " pathEditMode="relative" ptsTypes="AA">
                                      <p:cBhvr>
                                        <p:cTn id="14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4" grpId="0" animBg="1"/>
      <p:bldP spid="97" grpId="0" animBg="1"/>
      <p:bldP spid="98" grpId="0" animBg="1"/>
      <p:bldP spid="99" grpId="0" animBg="1"/>
      <p:bldP spid="99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Representing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Last class</a:t>
            </a:r>
          </a:p>
          <a:p>
            <a:pPr lvl="1">
              <a:defRPr/>
            </a:pPr>
            <a:r>
              <a:rPr lang="en-US" dirty="0"/>
              <a:t>Representing Operands (Part 2)</a:t>
            </a:r>
          </a:p>
          <a:p>
            <a:pPr lvl="2">
              <a:defRPr/>
            </a:pPr>
            <a:r>
              <a:rPr lang="en-US" dirty="0"/>
              <a:t>Integers</a:t>
            </a:r>
          </a:p>
          <a:p>
            <a:pPr lvl="2">
              <a:defRPr/>
            </a:pPr>
            <a:r>
              <a:rPr lang="en-US" dirty="0"/>
              <a:t>Negative numbers</a:t>
            </a:r>
          </a:p>
          <a:p>
            <a:pPr lvl="3">
              <a:defRPr/>
            </a:pPr>
            <a:r>
              <a:rPr lang="en-US" dirty="0"/>
              <a:t>Signed Magnitude Representation</a:t>
            </a:r>
          </a:p>
          <a:p>
            <a:pPr lvl="3">
              <a:defRPr/>
            </a:pPr>
            <a:r>
              <a:rPr lang="en-US" dirty="0"/>
              <a:t>Two’s Complement Representation (How to negate)</a:t>
            </a:r>
          </a:p>
          <a:p>
            <a:pPr lvl="2">
              <a:defRPr/>
            </a:pPr>
            <a:r>
              <a:rPr lang="en-US" dirty="0"/>
              <a:t>Non-integer numbers</a:t>
            </a:r>
          </a:p>
          <a:p>
            <a:pPr lvl="3">
              <a:defRPr/>
            </a:pPr>
            <a:r>
              <a:rPr lang="en-US" dirty="0"/>
              <a:t>IEEE 754</a:t>
            </a:r>
          </a:p>
          <a:p>
            <a:pPr indent="-230188">
              <a:defRPr/>
            </a:pPr>
            <a:r>
              <a:rPr lang="en-US" dirty="0"/>
              <a:t>Today</a:t>
            </a:r>
          </a:p>
          <a:p>
            <a:pPr lvl="1">
              <a:defRPr/>
            </a:pPr>
            <a:r>
              <a:rPr lang="en-US" dirty="0"/>
              <a:t>von Neumann model of a computer</a:t>
            </a:r>
          </a:p>
          <a:p>
            <a:pPr lvl="1">
              <a:defRPr/>
            </a:pPr>
            <a:r>
              <a:rPr lang="en-US" dirty="0"/>
              <a:t>Introduction to ISA (Instruction Set Architecture)</a:t>
            </a:r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endParaRPr lang="en-US" dirty="0"/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2BF03E29-55A7-0046-BD87-D82DE7715EE1}" type="slidenum">
              <a:rPr lang="en-US" sz="1400">
                <a:latin typeface="Arial Narrow" charset="0"/>
              </a:rPr>
              <a:pPr/>
              <a:t>2</a:t>
            </a:fld>
            <a:endParaRPr lang="en-US" sz="1400">
              <a:latin typeface="Arial Narrow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le 89"/>
          <p:cNvSpPr>
            <a:spLocks noGrp="1"/>
          </p:cNvSpPr>
          <p:nvPr>
            <p:ph type="title"/>
          </p:nvPr>
        </p:nvSpPr>
        <p:spPr>
          <a:xfrm>
            <a:off x="3544" y="0"/>
            <a:ext cx="9144000" cy="477050"/>
          </a:xfrm>
        </p:spPr>
        <p:txBody>
          <a:bodyPr vert="horz" wrap="square" lIns="182863" tIns="45716" rIns="182863" bIns="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Execution of </a:t>
            </a:r>
            <a:r>
              <a:rPr lang="en-US" sz="2800" b="1" dirty="0"/>
              <a:t>f=(</a:t>
            </a:r>
            <a:r>
              <a:rPr lang="en-US" sz="2800" b="1" dirty="0" err="1"/>
              <a:t>g+h</a:t>
            </a:r>
            <a:r>
              <a:rPr lang="en-US" sz="2800" b="1" dirty="0"/>
              <a:t>)-(</a:t>
            </a:r>
            <a:r>
              <a:rPr lang="en-US" sz="2800" b="1" dirty="0" err="1"/>
              <a:t>i+j</a:t>
            </a:r>
            <a:r>
              <a:rPr lang="en-US" sz="2800" b="1" dirty="0"/>
              <a:t>)</a:t>
            </a:r>
            <a:r>
              <a:rPr lang="en-US" sz="2800" dirty="0"/>
              <a:t> in MIPS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2248" y="765200"/>
            <a:ext cx="2016224" cy="259228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300" dirty="0"/>
              <a:t>Assume the following registers</a:t>
            </a:r>
          </a:p>
          <a:p>
            <a:pPr marL="0" indent="0">
              <a:buNone/>
            </a:pPr>
            <a:r>
              <a:rPr lang="en-US" sz="1600" dirty="0"/>
              <a:t>R3=f</a:t>
            </a:r>
          </a:p>
          <a:p>
            <a:pPr marL="0" indent="0">
              <a:buNone/>
            </a:pPr>
            <a:r>
              <a:rPr lang="en-US" sz="1600" dirty="0"/>
              <a:t>R4=g</a:t>
            </a:r>
          </a:p>
          <a:p>
            <a:pPr marL="0" indent="0">
              <a:buNone/>
            </a:pPr>
            <a:r>
              <a:rPr lang="en-US" sz="1600" dirty="0"/>
              <a:t>R5=h</a:t>
            </a:r>
          </a:p>
          <a:p>
            <a:pPr marL="0" indent="0">
              <a:buNone/>
            </a:pPr>
            <a:r>
              <a:rPr lang="en-US" sz="1600" dirty="0"/>
              <a:t>R6=I</a:t>
            </a:r>
          </a:p>
          <a:p>
            <a:pPr marL="0" indent="0">
              <a:buNone/>
            </a:pPr>
            <a:r>
              <a:rPr lang="en-US" sz="1600" dirty="0"/>
              <a:t>R7=j</a:t>
            </a:r>
          </a:p>
        </p:txBody>
      </p:sp>
      <p:grpSp>
        <p:nvGrpSpPr>
          <p:cNvPr id="245" name="Group 244"/>
          <p:cNvGrpSpPr/>
          <p:nvPr/>
        </p:nvGrpSpPr>
        <p:grpSpPr>
          <a:xfrm>
            <a:off x="2195736" y="1043579"/>
            <a:ext cx="4874837" cy="3705586"/>
            <a:chOff x="2195736" y="1047749"/>
            <a:chExt cx="4874837" cy="3705586"/>
          </a:xfrm>
        </p:grpSpPr>
        <p:cxnSp>
          <p:nvCxnSpPr>
            <p:cNvPr id="140" name="Straight Connector 139"/>
            <p:cNvCxnSpPr>
              <a:cxnSpLocks/>
            </p:cNvCxnSpPr>
            <p:nvPr/>
          </p:nvCxnSpPr>
          <p:spPr>
            <a:xfrm flipH="1" flipV="1">
              <a:off x="2195736" y="4745952"/>
              <a:ext cx="1152128" cy="7383"/>
            </a:xfrm>
            <a:prstGeom prst="line">
              <a:avLst/>
            </a:prstGeom>
            <a:ln w="31750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>
              <a:stCxn id="93" idx="2"/>
              <a:endCxn id="95" idx="1"/>
            </p:cNvCxnSpPr>
            <p:nvPr/>
          </p:nvCxnSpPr>
          <p:spPr>
            <a:xfrm rot="10800000">
              <a:off x="4646327" y="1203597"/>
              <a:ext cx="180019" cy="1764196"/>
            </a:xfrm>
            <a:prstGeom prst="bentConnector3">
              <a:avLst>
                <a:gd name="adj1" fmla="val 226987"/>
              </a:avLst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3347864" y="3899706"/>
              <a:ext cx="0" cy="832284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/>
            <p:nvPr/>
          </p:nvCxnSpPr>
          <p:spPr>
            <a:xfrm>
              <a:off x="2195736" y="1047749"/>
              <a:ext cx="288032" cy="0"/>
            </a:xfrm>
            <a:prstGeom prst="straightConnector1">
              <a:avLst/>
            </a:prstGeom>
            <a:ln w="31750" cmpd="sng">
              <a:solidFill>
                <a:schemeClr val="accent1"/>
              </a:solidFill>
              <a:tailEnd type="triangle" w="lg" len="lg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27" name="Straight Connector 126"/>
            <p:cNvCxnSpPr>
              <a:cxnSpLocks/>
            </p:cNvCxnSpPr>
            <p:nvPr/>
          </p:nvCxnSpPr>
          <p:spPr>
            <a:xfrm>
              <a:off x="2195736" y="1047749"/>
              <a:ext cx="0" cy="3705586"/>
            </a:xfrm>
            <a:prstGeom prst="line">
              <a:avLst/>
            </a:prstGeom>
            <a:ln w="31750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/>
            <p:cNvCxnSpPr>
              <a:stCxn id="96" idx="2"/>
              <a:endCxn id="93" idx="0"/>
            </p:cNvCxnSpPr>
            <p:nvPr/>
          </p:nvCxnSpPr>
          <p:spPr>
            <a:xfrm>
              <a:off x="5582429" y="2160197"/>
              <a:ext cx="0" cy="483560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>
              <a:cxnSpLocks/>
            </p:cNvCxnSpPr>
            <p:nvPr/>
          </p:nvCxnSpPr>
          <p:spPr>
            <a:xfrm>
              <a:off x="6525285" y="1287884"/>
              <a:ext cx="545288" cy="437503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>
              <a:cxnSpLocks/>
            </p:cNvCxnSpPr>
            <p:nvPr/>
          </p:nvCxnSpPr>
          <p:spPr>
            <a:xfrm flipH="1">
              <a:off x="6518534" y="1761974"/>
              <a:ext cx="499884" cy="110518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>
              <a:cxnSpLocks/>
            </p:cNvCxnSpPr>
            <p:nvPr/>
          </p:nvCxnSpPr>
          <p:spPr>
            <a:xfrm flipH="1">
              <a:off x="4149439" y="3174246"/>
              <a:ext cx="907846" cy="598964"/>
            </a:xfrm>
            <a:prstGeom prst="straightConnector1">
              <a:avLst/>
            </a:prstGeom>
            <a:ln w="31750">
              <a:solidFill>
                <a:srgbClr val="C0504D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>
              <a:stCxn id="93" idx="1"/>
              <a:endCxn id="92" idx="3"/>
            </p:cNvCxnSpPr>
            <p:nvPr/>
          </p:nvCxnSpPr>
          <p:spPr>
            <a:xfrm flipH="1" flipV="1">
              <a:off x="4139951" y="2103697"/>
              <a:ext cx="907846" cy="634968"/>
            </a:xfrm>
            <a:prstGeom prst="straightConnector1">
              <a:avLst/>
            </a:prstGeom>
            <a:ln w="31750">
              <a:solidFill>
                <a:srgbClr val="C0504D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/>
            <p:cNvCxnSpPr/>
            <p:nvPr/>
          </p:nvCxnSpPr>
          <p:spPr>
            <a:xfrm>
              <a:off x="2873653" y="3291830"/>
              <a:ext cx="0" cy="256220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Arrow Connector 193"/>
            <p:cNvCxnSpPr/>
            <p:nvPr/>
          </p:nvCxnSpPr>
          <p:spPr>
            <a:xfrm>
              <a:off x="3707904" y="3291830"/>
              <a:ext cx="0" cy="256220"/>
            </a:xfrm>
            <a:prstGeom prst="straightConnector1">
              <a:avLst/>
            </a:prstGeom>
            <a:ln w="31750"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Oval 92"/>
          <p:cNvSpPr/>
          <p:nvPr/>
        </p:nvSpPr>
        <p:spPr>
          <a:xfrm>
            <a:off x="4833098" y="2637408"/>
            <a:ext cx="1512168" cy="648072"/>
          </a:xfrm>
          <a:prstGeom prst="ellipse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Control</a:t>
            </a:r>
          </a:p>
        </p:txBody>
      </p:sp>
      <p:sp>
        <p:nvSpPr>
          <p:cNvPr id="92" name="Rectangle 91"/>
          <p:cNvSpPr/>
          <p:nvPr/>
        </p:nvSpPr>
        <p:spPr>
          <a:xfrm>
            <a:off x="2490520" y="909216"/>
            <a:ext cx="1656184" cy="2376264"/>
          </a:xfrm>
          <a:prstGeom prst="rect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0" bIns="0" rtlCol="0" anchor="t" anchorCtr="0"/>
          <a:lstStyle/>
          <a:p>
            <a:pPr algn="ctr"/>
            <a:r>
              <a:rPr lang="en-US" sz="1200" dirty="0"/>
              <a:t>Register File</a:t>
            </a:r>
          </a:p>
        </p:txBody>
      </p:sp>
      <p:grpSp>
        <p:nvGrpSpPr>
          <p:cNvPr id="207" name="Group 206"/>
          <p:cNvGrpSpPr/>
          <p:nvPr/>
        </p:nvGrpSpPr>
        <p:grpSpPr>
          <a:xfrm>
            <a:off x="2562529" y="1217744"/>
            <a:ext cx="1512166" cy="1944216"/>
            <a:chOff x="2555777" y="1224094"/>
            <a:chExt cx="1512166" cy="1944216"/>
          </a:xfrm>
        </p:grpSpPr>
        <p:grpSp>
          <p:nvGrpSpPr>
            <p:cNvPr id="195" name="Group 194"/>
            <p:cNvGrpSpPr/>
            <p:nvPr/>
          </p:nvGrpSpPr>
          <p:grpSpPr>
            <a:xfrm>
              <a:off x="2843808" y="1224094"/>
              <a:ext cx="1224135" cy="1944216"/>
              <a:chOff x="2555776" y="1224094"/>
              <a:chExt cx="1512168" cy="1944216"/>
            </a:xfrm>
          </p:grpSpPr>
          <p:sp>
            <p:nvSpPr>
              <p:cNvPr id="159" name="Rectangle 158"/>
              <p:cNvSpPr/>
              <p:nvPr/>
            </p:nvSpPr>
            <p:spPr>
              <a:xfrm>
                <a:off x="2555776" y="1224094"/>
                <a:ext cx="1512168" cy="216024"/>
              </a:xfrm>
              <a:prstGeom prst="rect">
                <a:avLst/>
              </a:prstGeom>
              <a:solidFill>
                <a:srgbClr val="D9D9D9"/>
              </a:solidFill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0</a:t>
                </a:r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2555776" y="144011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1" name="Rectangle 160"/>
              <p:cNvSpPr/>
              <p:nvPr/>
            </p:nvSpPr>
            <p:spPr>
              <a:xfrm>
                <a:off x="2555776" y="165614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2555776" y="187216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f</a:t>
                </a:r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2555776" y="2088190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g=2</a:t>
                </a:r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2555776" y="230421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h=3</a:t>
                </a:r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2555776" y="252023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2555776" y="273626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2555776" y="295228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197" name="Group 196"/>
            <p:cNvGrpSpPr/>
            <p:nvPr/>
          </p:nvGrpSpPr>
          <p:grpSpPr>
            <a:xfrm>
              <a:off x="2555777" y="1224094"/>
              <a:ext cx="288032" cy="1944216"/>
              <a:chOff x="2555776" y="1224094"/>
              <a:chExt cx="1512168" cy="1944216"/>
            </a:xfrm>
          </p:grpSpPr>
          <p:sp>
            <p:nvSpPr>
              <p:cNvPr id="198" name="Rectangle 197"/>
              <p:cNvSpPr/>
              <p:nvPr/>
            </p:nvSpPr>
            <p:spPr>
              <a:xfrm>
                <a:off x="2555776" y="122409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R0</a:t>
                </a:r>
              </a:p>
            </p:txBody>
          </p:sp>
          <p:sp>
            <p:nvSpPr>
              <p:cNvPr id="199" name="Rectangle 198"/>
              <p:cNvSpPr/>
              <p:nvPr/>
            </p:nvSpPr>
            <p:spPr>
              <a:xfrm>
                <a:off x="2555776" y="144011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R1</a:t>
                </a:r>
              </a:p>
            </p:txBody>
          </p:sp>
          <p:sp>
            <p:nvSpPr>
              <p:cNvPr id="200" name="Rectangle 199"/>
              <p:cNvSpPr/>
              <p:nvPr/>
            </p:nvSpPr>
            <p:spPr>
              <a:xfrm>
                <a:off x="2555776" y="165614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R2</a:t>
                </a:r>
              </a:p>
            </p:txBody>
          </p:sp>
          <p:sp>
            <p:nvSpPr>
              <p:cNvPr id="201" name="Rectangle 200"/>
              <p:cNvSpPr/>
              <p:nvPr/>
            </p:nvSpPr>
            <p:spPr>
              <a:xfrm>
                <a:off x="2555776" y="187216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R3</a:t>
                </a:r>
              </a:p>
            </p:txBody>
          </p:sp>
          <p:sp>
            <p:nvSpPr>
              <p:cNvPr id="202" name="Rectangle 201"/>
              <p:cNvSpPr/>
              <p:nvPr/>
            </p:nvSpPr>
            <p:spPr>
              <a:xfrm>
                <a:off x="2555776" y="2088190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R4</a:t>
                </a:r>
              </a:p>
            </p:txBody>
          </p:sp>
          <p:sp>
            <p:nvSpPr>
              <p:cNvPr id="203" name="Rectangle 202"/>
              <p:cNvSpPr/>
              <p:nvPr/>
            </p:nvSpPr>
            <p:spPr>
              <a:xfrm>
                <a:off x="2555776" y="2304214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R5</a:t>
                </a:r>
              </a:p>
            </p:txBody>
          </p:sp>
          <p:sp>
            <p:nvSpPr>
              <p:cNvPr id="204" name="Rectangle 203"/>
              <p:cNvSpPr/>
              <p:nvPr/>
            </p:nvSpPr>
            <p:spPr>
              <a:xfrm>
                <a:off x="2555776" y="2520238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R6</a:t>
                </a:r>
              </a:p>
            </p:txBody>
          </p:sp>
          <p:sp>
            <p:nvSpPr>
              <p:cNvPr id="205" name="Rectangle 204"/>
              <p:cNvSpPr/>
              <p:nvPr/>
            </p:nvSpPr>
            <p:spPr>
              <a:xfrm>
                <a:off x="2555776" y="2736262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R7</a:t>
                </a:r>
              </a:p>
            </p:txBody>
          </p:sp>
          <p:sp>
            <p:nvSpPr>
              <p:cNvPr id="206" name="Rectangle 205"/>
              <p:cNvSpPr/>
              <p:nvPr/>
            </p:nvSpPr>
            <p:spPr>
              <a:xfrm>
                <a:off x="2555776" y="2952286"/>
                <a:ext cx="1512168" cy="216024"/>
              </a:xfrm>
              <a:prstGeom prst="rect">
                <a:avLst/>
              </a:prstGeom>
              <a:ln w="12700" cmpd="sng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108000" tIns="0" bIns="0" rtlCol="0" anchor="ctr" anchorCtr="1"/>
              <a:lstStyle/>
              <a:p>
                <a:pPr algn="ctr"/>
                <a:r>
                  <a:rPr lang="en-US" sz="1200" dirty="0"/>
                  <a:t>R8</a:t>
                </a:r>
              </a:p>
            </p:txBody>
          </p:sp>
        </p:grpSp>
      </p:grpSp>
      <p:sp>
        <p:nvSpPr>
          <p:cNvPr id="91" name="Rectangle 90"/>
          <p:cNvSpPr/>
          <p:nvPr/>
        </p:nvSpPr>
        <p:spPr>
          <a:xfrm>
            <a:off x="7158267" y="909216"/>
            <a:ext cx="1872206" cy="4104456"/>
          </a:xfrm>
          <a:prstGeom prst="rect">
            <a:avLst/>
          </a:prstGeom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tIns="0" bIns="0" rtlCol="0" anchor="t" anchorCtr="0"/>
          <a:lstStyle/>
          <a:p>
            <a:pPr algn="ctr"/>
            <a:r>
              <a:rPr lang="en-US" sz="1400" dirty="0"/>
              <a:t>Memory</a:t>
            </a:r>
          </a:p>
        </p:txBody>
      </p:sp>
      <p:grpSp>
        <p:nvGrpSpPr>
          <p:cNvPr id="219" name="Group 218"/>
          <p:cNvGrpSpPr/>
          <p:nvPr/>
        </p:nvGrpSpPr>
        <p:grpSpPr>
          <a:xfrm>
            <a:off x="7531080" y="1398931"/>
            <a:ext cx="1440161" cy="1728192"/>
            <a:chOff x="2555776" y="1440118"/>
            <a:chExt cx="1512168" cy="1728192"/>
          </a:xfrm>
        </p:grpSpPr>
        <p:sp>
          <p:nvSpPr>
            <p:cNvPr id="231" name="Rectangle 230"/>
            <p:cNvSpPr/>
            <p:nvPr/>
          </p:nvSpPr>
          <p:spPr>
            <a:xfrm>
              <a:off x="2555776" y="1440118"/>
              <a:ext cx="1512168" cy="216024"/>
            </a:xfrm>
            <a:prstGeom prst="rect">
              <a:avLst/>
            </a:prstGeom>
            <a:solidFill>
              <a:srgbClr val="FFFFFF"/>
            </a:solidFill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add R2, R6, R7</a:t>
              </a:r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2555776" y="165614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sub R3, R1, R2</a:t>
              </a:r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2555776" y="187216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2555776" y="2088190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2555776" y="230421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2555776" y="252023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2555776" y="273626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8" name="Rectangle 237"/>
            <p:cNvSpPr/>
            <p:nvPr/>
          </p:nvSpPr>
          <p:spPr>
            <a:xfrm>
              <a:off x="2555776" y="295228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20" name="Group 219"/>
          <p:cNvGrpSpPr/>
          <p:nvPr/>
        </p:nvGrpSpPr>
        <p:grpSpPr>
          <a:xfrm>
            <a:off x="7243048" y="1181740"/>
            <a:ext cx="288032" cy="1944216"/>
            <a:chOff x="2555776" y="1224094"/>
            <a:chExt cx="1512168" cy="1944216"/>
          </a:xfrm>
        </p:grpSpPr>
        <p:sp>
          <p:nvSpPr>
            <p:cNvPr id="221" name="Rectangle 220"/>
            <p:cNvSpPr/>
            <p:nvPr/>
          </p:nvSpPr>
          <p:spPr>
            <a:xfrm>
              <a:off x="2555776" y="122409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0</a:t>
              </a:r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2555776" y="144011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4</a:t>
              </a:r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2555776" y="165614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8</a:t>
              </a:r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2555776" y="187216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12</a:t>
              </a:r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2555776" y="2088190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16</a:t>
              </a:r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2555776" y="2304214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20</a:t>
              </a:r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2555776" y="2520238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24</a:t>
              </a: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2555776" y="2736262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28</a:t>
              </a:r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2555776" y="2952286"/>
              <a:ext cx="1512168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108000" tIns="0" bIns="0" rtlCol="0" anchor="ctr" anchorCtr="1"/>
            <a:lstStyle/>
            <a:p>
              <a:pPr algn="ctr"/>
              <a:r>
                <a:rPr lang="en-US" sz="1200" dirty="0"/>
                <a:t>32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653079" y="1577784"/>
            <a:ext cx="1872206" cy="576064"/>
            <a:chOff x="4646327" y="1584134"/>
            <a:chExt cx="1872206" cy="576064"/>
          </a:xfrm>
          <a:effectLst>
            <a:outerShdw blurRad="50800" dist="38100" dir="2700000">
              <a:srgbClr val="000000">
                <a:alpha val="43000"/>
              </a:srgbClr>
            </a:outerShdw>
          </a:effectLst>
        </p:grpSpPr>
        <p:sp>
          <p:nvSpPr>
            <p:cNvPr id="96" name="Rectangle 95"/>
            <p:cNvSpPr/>
            <p:nvPr/>
          </p:nvSpPr>
          <p:spPr>
            <a:xfrm>
              <a:off x="4646327" y="1584134"/>
              <a:ext cx="1872206" cy="57606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200" dirty="0"/>
                <a:t>Instruction Register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4861294" y="1851670"/>
              <a:ext cx="1440161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653079" y="909216"/>
            <a:ext cx="1872206" cy="576064"/>
            <a:chOff x="4646327" y="915566"/>
            <a:chExt cx="1872206" cy="576064"/>
          </a:xfrm>
          <a:effectLst>
            <a:outerShdw blurRad="50800" dist="38100" dir="2700000">
              <a:srgbClr val="000000">
                <a:alpha val="43000"/>
              </a:srgbClr>
            </a:outerShdw>
          </a:effectLst>
        </p:grpSpPr>
        <p:sp>
          <p:nvSpPr>
            <p:cNvPr id="95" name="Rectangle 94"/>
            <p:cNvSpPr/>
            <p:nvPr/>
          </p:nvSpPr>
          <p:spPr>
            <a:xfrm>
              <a:off x="4646327" y="915566"/>
              <a:ext cx="1872206" cy="57606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400" dirty="0"/>
                <a:t>Program Counter</a:t>
              </a: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862349" y="1203598"/>
              <a:ext cx="1440161" cy="216024"/>
            </a:xfrm>
            <a:prstGeom prst="rect">
              <a:avLst/>
            </a:prstGeom>
            <a:solidFill>
              <a:schemeClr val="bg1"/>
            </a:solidFill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 4</a:t>
              </a:r>
            </a:p>
          </p:txBody>
        </p:sp>
      </p:grpSp>
      <p:sp>
        <p:nvSpPr>
          <p:cNvPr id="78" name="Rectangle 77"/>
          <p:cNvSpPr/>
          <p:nvPr/>
        </p:nvSpPr>
        <p:spPr>
          <a:xfrm>
            <a:off x="2850562" y="2508909"/>
            <a:ext cx="1224135" cy="216024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i</a:t>
            </a:r>
            <a:r>
              <a:rPr lang="en-US" sz="1200" dirty="0"/>
              <a:t>=1</a:t>
            </a:r>
          </a:p>
        </p:txBody>
      </p:sp>
      <p:sp>
        <p:nvSpPr>
          <p:cNvPr id="79" name="Rectangle 78"/>
          <p:cNvSpPr/>
          <p:nvPr/>
        </p:nvSpPr>
        <p:spPr>
          <a:xfrm>
            <a:off x="2850561" y="2732316"/>
            <a:ext cx="1224135" cy="216024"/>
          </a:xfrm>
          <a:prstGeom prst="rect">
            <a:avLst/>
          </a:prstGeom>
          <a:solidFill>
            <a:srgbClr val="FFFFFF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j=4</a:t>
            </a:r>
          </a:p>
        </p:txBody>
      </p:sp>
      <p:sp>
        <p:nvSpPr>
          <p:cNvPr id="87" name="Rectangle 86"/>
          <p:cNvSpPr/>
          <p:nvPr/>
        </p:nvSpPr>
        <p:spPr>
          <a:xfrm>
            <a:off x="7531081" y="1181740"/>
            <a:ext cx="1440161" cy="216024"/>
          </a:xfrm>
          <a:prstGeom prst="rect">
            <a:avLst/>
          </a:prstGeom>
          <a:solidFill>
            <a:schemeClr val="bg1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add R1, R4, R5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490520" y="3541700"/>
            <a:ext cx="1656184" cy="495672"/>
            <a:chOff x="2483768" y="3548050"/>
            <a:chExt cx="1656184" cy="495672"/>
          </a:xfrm>
        </p:grpSpPr>
        <p:sp>
          <p:nvSpPr>
            <p:cNvPr id="94" name="Rectangle 93"/>
            <p:cNvSpPr/>
            <p:nvPr/>
          </p:nvSpPr>
          <p:spPr>
            <a:xfrm>
              <a:off x="2483768" y="3548050"/>
              <a:ext cx="1656184" cy="495672"/>
            </a:xfrm>
            <a:prstGeom prst="rect">
              <a:avLst/>
            </a:prstGeom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t" anchorCtr="0"/>
            <a:lstStyle/>
            <a:p>
              <a:pPr algn="ctr"/>
              <a:r>
                <a:rPr lang="en-US" sz="1200" dirty="0"/>
                <a:t>ALU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592696" y="3769123"/>
              <a:ext cx="1440161" cy="216024"/>
            </a:xfrm>
            <a:prstGeom prst="rect">
              <a:avLst/>
            </a:prstGeom>
            <a:ln w="127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 </a:t>
              </a: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028F0A5F-1789-3A45-9E55-34AB5C6C2EDB}"/>
              </a:ext>
            </a:extLst>
          </p:cNvPr>
          <p:cNvSpPr/>
          <p:nvPr/>
        </p:nvSpPr>
        <p:spPr>
          <a:xfrm>
            <a:off x="4878317" y="1197248"/>
            <a:ext cx="1440161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 8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BDC5DED-DB6F-704D-8914-4DB0B9916297}"/>
              </a:ext>
            </a:extLst>
          </p:cNvPr>
          <p:cNvSpPr/>
          <p:nvPr/>
        </p:nvSpPr>
        <p:spPr>
          <a:xfrm>
            <a:off x="2596523" y="3761696"/>
            <a:ext cx="1440161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A648BB1F-9523-F34C-97FD-051873B89B00}"/>
              </a:ext>
            </a:extLst>
          </p:cNvPr>
          <p:cNvCxnSpPr/>
          <p:nvPr/>
        </p:nvCxnSpPr>
        <p:spPr>
          <a:xfrm flipH="1">
            <a:off x="4142687" y="3183044"/>
            <a:ext cx="907846" cy="598964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F3C44525-7405-E64B-8B65-2FF7E7DD4B2D}"/>
              </a:ext>
            </a:extLst>
          </p:cNvPr>
          <p:cNvCxnSpPr>
            <a:cxnSpLocks/>
            <a:endCxn id="92" idx="3"/>
          </p:cNvCxnSpPr>
          <p:nvPr/>
        </p:nvCxnSpPr>
        <p:spPr>
          <a:xfrm flipH="1" flipV="1">
            <a:off x="4146704" y="2097348"/>
            <a:ext cx="899812" cy="603140"/>
          </a:xfrm>
          <a:prstGeom prst="straightConnector1">
            <a:avLst/>
          </a:prstGeom>
          <a:ln w="19050">
            <a:prstDash val="dash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Freeform 96">
            <a:extLst>
              <a:ext uri="{FF2B5EF4-FFF2-40B4-BE49-F238E27FC236}">
                <a16:creationId xmlns:a16="http://schemas.microsoft.com/office/drawing/2014/main" id="{721D0C26-90C6-154E-AC06-1DB1E31675ED}"/>
              </a:ext>
            </a:extLst>
          </p:cNvPr>
          <p:cNvSpPr/>
          <p:nvPr/>
        </p:nvSpPr>
        <p:spPr>
          <a:xfrm>
            <a:off x="2188752" y="1997254"/>
            <a:ext cx="1152594" cy="2737547"/>
          </a:xfrm>
          <a:custGeom>
            <a:avLst/>
            <a:gdLst>
              <a:gd name="connsiteX0" fmla="*/ 1144500 w 1151884"/>
              <a:gd name="connsiteY0" fmla="*/ 1447158 h 2141203"/>
              <a:gd name="connsiteX1" fmla="*/ 1151884 w 1151884"/>
              <a:gd name="connsiteY1" fmla="*/ 2133819 h 2141203"/>
              <a:gd name="connsiteX2" fmla="*/ 0 w 1151884"/>
              <a:gd name="connsiteY2" fmla="*/ 2141203 h 2141203"/>
              <a:gd name="connsiteX3" fmla="*/ 0 w 1151884"/>
              <a:gd name="connsiteY3" fmla="*/ 0 h 2141203"/>
              <a:gd name="connsiteX4" fmla="*/ 716236 w 1151884"/>
              <a:gd name="connsiteY4" fmla="*/ 7384 h 2141203"/>
              <a:gd name="connsiteX0" fmla="*/ 1151884 w 1152594"/>
              <a:gd name="connsiteY0" fmla="*/ 1682593 h 2141203"/>
              <a:gd name="connsiteX1" fmla="*/ 1151884 w 1152594"/>
              <a:gd name="connsiteY1" fmla="*/ 2133819 h 2141203"/>
              <a:gd name="connsiteX2" fmla="*/ 0 w 1152594"/>
              <a:gd name="connsiteY2" fmla="*/ 2141203 h 2141203"/>
              <a:gd name="connsiteX3" fmla="*/ 0 w 1152594"/>
              <a:gd name="connsiteY3" fmla="*/ 0 h 2141203"/>
              <a:gd name="connsiteX4" fmla="*/ 716236 w 1152594"/>
              <a:gd name="connsiteY4" fmla="*/ 7384 h 214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2594" h="2141203">
                <a:moveTo>
                  <a:pt x="1151884" y="1682593"/>
                </a:moveTo>
                <a:cubicBezTo>
                  <a:pt x="1154345" y="1911480"/>
                  <a:pt x="1149423" y="1904932"/>
                  <a:pt x="1151884" y="2133819"/>
                </a:cubicBezTo>
                <a:lnTo>
                  <a:pt x="0" y="2141203"/>
                </a:lnTo>
                <a:lnTo>
                  <a:pt x="0" y="0"/>
                </a:lnTo>
                <a:lnTo>
                  <a:pt x="716236" y="7384"/>
                </a:lnTo>
              </a:path>
            </a:pathLst>
          </a:custGeom>
          <a:ln w="57150" cmpd="sng">
            <a:solidFill>
              <a:schemeClr val="tx1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6F8811AD-EBF4-2144-AF8B-1C4D48700432}"/>
              </a:ext>
            </a:extLst>
          </p:cNvPr>
          <p:cNvSpPr/>
          <p:nvPr/>
        </p:nvSpPr>
        <p:spPr>
          <a:xfrm>
            <a:off x="2859558" y="1643352"/>
            <a:ext cx="1224135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CD2BD8F3-5305-CB4A-BE28-4A4A7ECA2C79}"/>
              </a:ext>
            </a:extLst>
          </p:cNvPr>
          <p:cNvSpPr/>
          <p:nvPr/>
        </p:nvSpPr>
        <p:spPr>
          <a:xfrm>
            <a:off x="2857313" y="1428385"/>
            <a:ext cx="1224135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5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EBB54A2A-939D-AF45-919E-199A81F20CBA}"/>
              </a:ext>
            </a:extLst>
          </p:cNvPr>
          <p:cNvSpPr/>
          <p:nvPr/>
        </p:nvSpPr>
        <p:spPr>
          <a:xfrm>
            <a:off x="7531080" y="1613205"/>
            <a:ext cx="1440161" cy="216024"/>
          </a:xfrm>
          <a:prstGeom prst="rect">
            <a:avLst/>
          </a:prstGeom>
          <a:solidFill>
            <a:srgbClr val="F2AE29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 R3, R1, R2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F4B91685-5E0B-DC4A-895C-B07A5733C690}"/>
              </a:ext>
            </a:extLst>
          </p:cNvPr>
          <p:cNvSpPr/>
          <p:nvPr/>
        </p:nvSpPr>
        <p:spPr>
          <a:xfrm>
            <a:off x="2850992" y="1869663"/>
            <a:ext cx="1224135" cy="216024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0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5B8BE869-FB6D-2746-9F64-6F46FDEE8B2B}"/>
              </a:ext>
            </a:extLst>
          </p:cNvPr>
          <p:cNvGrpSpPr/>
          <p:nvPr/>
        </p:nvGrpSpPr>
        <p:grpSpPr>
          <a:xfrm>
            <a:off x="3264273" y="1405587"/>
            <a:ext cx="443631" cy="2097709"/>
            <a:chOff x="3274061" y="2502378"/>
            <a:chExt cx="443631" cy="2097709"/>
          </a:xfrm>
        </p:grpSpPr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5735C57-7997-AF47-AB36-558C1956A1EF}"/>
                </a:ext>
              </a:extLst>
            </p:cNvPr>
            <p:cNvSpPr/>
            <p:nvPr/>
          </p:nvSpPr>
          <p:spPr>
            <a:xfrm>
              <a:off x="3274061" y="2502378"/>
              <a:ext cx="382622" cy="267536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500C7745-4C18-8C41-8D0E-B49A2DC29B5B}"/>
                </a:ext>
              </a:extLst>
            </p:cNvPr>
            <p:cNvCxnSpPr>
              <a:cxnSpLocks/>
            </p:cNvCxnSpPr>
            <p:nvPr/>
          </p:nvCxnSpPr>
          <p:spPr>
            <a:xfrm>
              <a:off x="3625011" y="2731282"/>
              <a:ext cx="92681" cy="1868805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E77AEF2-1AAF-C349-A478-AF43F8AD9A3D}"/>
              </a:ext>
            </a:extLst>
          </p:cNvPr>
          <p:cNvGrpSpPr/>
          <p:nvPr/>
        </p:nvGrpSpPr>
        <p:grpSpPr>
          <a:xfrm>
            <a:off x="2871473" y="1604792"/>
            <a:ext cx="818174" cy="1922544"/>
            <a:chOff x="2733359" y="1693938"/>
            <a:chExt cx="818174" cy="1922544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629B1CB7-DF84-D748-9A12-BA27C056F8AD}"/>
                </a:ext>
              </a:extLst>
            </p:cNvPr>
            <p:cNvSpPr/>
            <p:nvPr/>
          </p:nvSpPr>
          <p:spPr>
            <a:xfrm>
              <a:off x="3079032" y="1693938"/>
              <a:ext cx="472501" cy="267536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19F6110C-A814-E548-A214-BAC0C57B68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33359" y="1964508"/>
              <a:ext cx="400347" cy="1651974"/>
            </a:xfrm>
            <a:prstGeom prst="straightConnector1">
              <a:avLst/>
            </a:prstGeom>
            <a:ln>
              <a:solidFill>
                <a:srgbClr val="E46C0A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63820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4.07407E-6 L -0.28993 0.03171 " pathEditMode="relative" ptsTypes="AA">
                                      <p:cBhvr>
                                        <p:cTn id="14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4" grpId="0" animBg="1"/>
      <p:bldP spid="97" grpId="0" animBg="1"/>
      <p:bldP spid="101" grpId="0" animBg="1"/>
      <p:bldP spid="101" grpId="1" animBg="1"/>
      <p:bldP spid="10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</a:rPr>
              <a:t>MIPS Register Nits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708025"/>
            <a:ext cx="8763000" cy="5692775"/>
          </a:xfrm>
        </p:spPr>
        <p:txBody>
          <a:bodyPr/>
          <a:lstStyle/>
          <a:p>
            <a:pPr>
              <a:defRPr/>
            </a:pPr>
            <a:r>
              <a:rPr lang="en-US" sz="2400" dirty="0">
                <a:latin typeface="Tahoma" charset="0"/>
                <a:ea typeface="ＭＳ Ｐゴシック" charset="0"/>
                <a:cs typeface="ＭＳ Ｐゴシック" charset="0"/>
              </a:rPr>
              <a:t>There are 32 named registers [$0, $1, …. $31]</a:t>
            </a:r>
          </a:p>
          <a:p>
            <a:pPr>
              <a:defRPr/>
            </a:pPr>
            <a:endParaRPr lang="en-US" sz="2400" dirty="0">
              <a:latin typeface="Tahoma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sz="2400" dirty="0">
                <a:latin typeface="Tahoma" charset="0"/>
                <a:ea typeface="ＭＳ Ｐゴシック" charset="0"/>
                <a:cs typeface="ＭＳ Ｐゴシック" charset="0"/>
              </a:rPr>
              <a:t>The operands of </a:t>
            </a:r>
            <a:r>
              <a:rPr lang="en-US" sz="2400" b="1" dirty="0">
                <a:latin typeface="Tahoma" charset="0"/>
                <a:ea typeface="ＭＳ Ｐゴシック" charset="0"/>
                <a:cs typeface="ＭＳ Ｐゴシック" charset="0"/>
              </a:rPr>
              <a:t>all</a:t>
            </a:r>
            <a:r>
              <a:rPr lang="en-US" sz="2400" dirty="0">
                <a:latin typeface="Tahoma" charset="0"/>
                <a:ea typeface="ＭＳ Ｐゴシック" charset="0"/>
                <a:cs typeface="ＭＳ Ｐゴシック" charset="0"/>
              </a:rPr>
              <a:t> ALU instructions are registers</a:t>
            </a:r>
          </a:p>
          <a:p>
            <a:pPr lvl="1">
              <a:defRPr/>
            </a:pPr>
            <a:r>
              <a:rPr lang="en-US" sz="2000" dirty="0">
                <a:latin typeface="Tahoma" charset="0"/>
                <a:ea typeface="ＭＳ Ｐゴシック" charset="0"/>
              </a:rPr>
              <a:t>This means to operate on a variables in memory you must:</a:t>
            </a:r>
          </a:p>
          <a:p>
            <a:pPr lvl="2">
              <a:defRPr/>
            </a:pPr>
            <a:r>
              <a:rPr lang="en-US" sz="1800" dirty="0">
                <a:latin typeface="Tahoma" charset="0"/>
                <a:ea typeface="ＭＳ Ｐゴシック" charset="0"/>
              </a:rPr>
              <a:t>Load the value/values from memory into a register</a:t>
            </a:r>
          </a:p>
          <a:p>
            <a:pPr lvl="2">
              <a:defRPr/>
            </a:pPr>
            <a:r>
              <a:rPr lang="en-US" sz="1800" dirty="0">
                <a:latin typeface="Tahoma" charset="0"/>
                <a:ea typeface="ＭＳ Ｐゴシック" charset="0"/>
              </a:rPr>
              <a:t>Perform the instruction</a:t>
            </a:r>
          </a:p>
          <a:p>
            <a:pPr lvl="2">
              <a:defRPr/>
            </a:pPr>
            <a:r>
              <a:rPr lang="en-US" sz="1800" dirty="0">
                <a:latin typeface="Tahoma" charset="0"/>
                <a:ea typeface="ＭＳ Ｐゴシック" charset="0"/>
              </a:rPr>
              <a:t>Store the result back into memory</a:t>
            </a:r>
          </a:p>
          <a:p>
            <a:pPr lvl="1">
              <a:defRPr/>
            </a:pPr>
            <a:r>
              <a:rPr lang="en-US" sz="2000" dirty="0">
                <a:latin typeface="Tahoma" charset="0"/>
                <a:ea typeface="ＭＳ Ｐゴシック" charset="0"/>
              </a:rPr>
              <a:t>Going to and from memory can be expensive</a:t>
            </a:r>
          </a:p>
          <a:p>
            <a:pPr lvl="2">
              <a:defRPr/>
            </a:pPr>
            <a:r>
              <a:rPr lang="en-US" sz="1800" dirty="0">
                <a:latin typeface="Tahoma" charset="0"/>
                <a:ea typeface="ＭＳ Ｐゴシック" charset="0"/>
              </a:rPr>
              <a:t>(4x to 20x slower than operating on a register)</a:t>
            </a:r>
          </a:p>
          <a:p>
            <a:pPr lvl="1">
              <a:defRPr/>
            </a:pPr>
            <a:r>
              <a:rPr lang="en-US" sz="2000" dirty="0">
                <a:latin typeface="Tahoma" charset="0"/>
                <a:ea typeface="ＭＳ Ｐゴシック" charset="0"/>
              </a:rPr>
              <a:t>Net effect: Keep variables in registers as much as possible!</a:t>
            </a:r>
          </a:p>
          <a:p>
            <a:pPr>
              <a:defRPr/>
            </a:pPr>
            <a:r>
              <a:rPr lang="en-US" sz="2400" dirty="0">
                <a:latin typeface="Tahoma" charset="0"/>
                <a:ea typeface="ＭＳ Ｐゴシック" charset="0"/>
              </a:rPr>
              <a:t>Special purpose and conventions</a:t>
            </a:r>
          </a:p>
          <a:p>
            <a:pPr lvl="1">
              <a:defRPr/>
            </a:pPr>
            <a:r>
              <a:rPr lang="en-US" sz="2000" dirty="0">
                <a:latin typeface="Tahoma" charset="0"/>
                <a:ea typeface="ＭＳ Ｐゴシック" charset="0"/>
              </a:rPr>
              <a:t>2 registers have specific “side-effects”</a:t>
            </a:r>
          </a:p>
          <a:p>
            <a:pPr lvl="2">
              <a:defRPr/>
            </a:pPr>
            <a:r>
              <a:rPr lang="en-US" sz="1800" dirty="0">
                <a:latin typeface="Tahoma" charset="0"/>
                <a:ea typeface="ＭＳ Ｐゴシック" charset="0"/>
              </a:rPr>
              <a:t>(ex: $0 always contains the value </a:t>
            </a:r>
            <a:r>
              <a:rPr lang="ja-JP" altLang="en-US" sz="1800" dirty="0">
                <a:latin typeface="Tahoma" charset="0"/>
                <a:ea typeface="ＭＳ Ｐゴシック" charset="0"/>
              </a:rPr>
              <a:t>‘</a:t>
            </a:r>
            <a:r>
              <a:rPr lang="en-US" sz="1800" dirty="0">
                <a:latin typeface="Tahoma" charset="0"/>
                <a:ea typeface="ＭＳ Ｐゴシック" charset="0"/>
              </a:rPr>
              <a:t>0</a:t>
            </a:r>
            <a:r>
              <a:rPr lang="ja-JP" altLang="en-US" sz="1800" dirty="0">
                <a:latin typeface="Tahoma" charset="0"/>
                <a:ea typeface="ＭＳ Ｐゴシック" charset="0"/>
              </a:rPr>
              <a:t>’</a:t>
            </a:r>
            <a:r>
              <a:rPr lang="en-US" sz="1800" dirty="0">
                <a:latin typeface="Tahoma" charset="0"/>
                <a:ea typeface="ＭＳ Ｐゴシック" charset="0"/>
              </a:rPr>
              <a:t>… more later)</a:t>
            </a:r>
          </a:p>
          <a:p>
            <a:pPr lvl="1">
              <a:defRPr/>
            </a:pPr>
            <a:r>
              <a:rPr lang="en-US" sz="2000" dirty="0">
                <a:latin typeface="Tahoma" charset="0"/>
                <a:ea typeface="ＭＳ Ｐゴシック" charset="0"/>
              </a:rPr>
              <a:t>4 registers dedicated to specific tasks by convention</a:t>
            </a:r>
          </a:p>
          <a:p>
            <a:pPr lvl="1">
              <a:defRPr/>
            </a:pPr>
            <a:r>
              <a:rPr lang="en-US" sz="2000" dirty="0">
                <a:latin typeface="Tahoma" charset="0"/>
                <a:ea typeface="ＭＳ Ｐゴシック" charset="0"/>
              </a:rPr>
              <a:t>26 available for general use, but constrained by convention</a:t>
            </a:r>
          </a:p>
        </p:txBody>
      </p:sp>
      <p:sp>
        <p:nvSpPr>
          <p:cNvPr id="47107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9ED2F991-67FB-B246-A5BB-E028823586A6}" type="slidenum">
              <a:rPr lang="en-US" sz="1400">
                <a:latin typeface="Arial Narrow" charset="0"/>
              </a:rPr>
              <a:pPr/>
              <a:t>21</a:t>
            </a:fld>
            <a:endParaRPr lang="en-US" sz="1400">
              <a:latin typeface="Arial Narrow" charset="0"/>
            </a:endParaR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ym typeface="Symbol" charset="0"/>
              </a:rPr>
              <a:t>MIPS</a:t>
            </a:r>
            <a:r>
              <a:rPr lang="en-US"/>
              <a:t> Instruction Formats</a:t>
            </a:r>
          </a:p>
        </p:txBody>
      </p:sp>
      <p:sp>
        <p:nvSpPr>
          <p:cNvPr id="169" name="Content Placeholder 16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000" dirty="0"/>
              <a:t>All MIPS instructions fit into a single 32-bit word</a:t>
            </a:r>
          </a:p>
          <a:p>
            <a:pPr>
              <a:defRPr/>
            </a:pPr>
            <a:r>
              <a:rPr lang="en-US" sz="2000" dirty="0"/>
              <a:t>Every instruction includes various </a:t>
            </a:r>
            <a:r>
              <a:rPr lang="ja-JP" altLang="en-US" sz="2000" dirty="0"/>
              <a:t>“</a:t>
            </a:r>
            <a:r>
              <a:rPr lang="en-US" sz="2000" dirty="0"/>
              <a:t>fields</a:t>
            </a:r>
            <a:r>
              <a:rPr lang="ja-JP" altLang="en-US" sz="2000" dirty="0"/>
              <a:t>”</a:t>
            </a:r>
            <a:r>
              <a:rPr lang="en-US" altLang="ja-JP" sz="2000" dirty="0"/>
              <a:t>:</a:t>
            </a:r>
            <a:endParaRPr lang="en-US" sz="2000" dirty="0"/>
          </a:p>
          <a:p>
            <a:pPr lvl="1">
              <a:defRPr/>
            </a:pPr>
            <a:r>
              <a:rPr lang="en-US" sz="1800" dirty="0"/>
              <a:t>a 6-bit operation or </a:t>
            </a:r>
            <a:r>
              <a:rPr lang="ja-JP" altLang="en-US" sz="1800" dirty="0"/>
              <a:t>“</a:t>
            </a:r>
            <a:r>
              <a:rPr lang="en-US" sz="1800" dirty="0"/>
              <a:t>OPCODE</a:t>
            </a:r>
            <a:r>
              <a:rPr lang="ja-JP" altLang="en-US" sz="1800" dirty="0"/>
              <a:t>”</a:t>
            </a:r>
            <a:endParaRPr lang="en-US" sz="1800" dirty="0"/>
          </a:p>
          <a:p>
            <a:pPr lvl="2">
              <a:defRPr/>
            </a:pPr>
            <a:r>
              <a:rPr lang="en-US" sz="1600" dirty="0"/>
              <a:t>specifies which operation to execute (fewer than 64)</a:t>
            </a:r>
          </a:p>
          <a:p>
            <a:pPr lvl="1">
              <a:defRPr/>
            </a:pPr>
            <a:r>
              <a:rPr lang="en-US" sz="1800" dirty="0"/>
              <a:t>up to three 5-bit OPERAND fields</a:t>
            </a:r>
          </a:p>
          <a:p>
            <a:pPr lvl="2">
              <a:defRPr/>
            </a:pPr>
            <a:r>
              <a:rPr lang="en-US" sz="1600" dirty="0"/>
              <a:t>each specifies a register (one of 32) as source/destination</a:t>
            </a:r>
          </a:p>
          <a:p>
            <a:pPr lvl="1">
              <a:defRPr/>
            </a:pPr>
            <a:r>
              <a:rPr lang="en-US" sz="1800" dirty="0"/>
              <a:t>embedded constants</a:t>
            </a:r>
          </a:p>
          <a:p>
            <a:pPr lvl="2">
              <a:defRPr/>
            </a:pPr>
            <a:r>
              <a:rPr lang="en-US" sz="1600" dirty="0"/>
              <a:t>also called “literal” or “immediate”</a:t>
            </a:r>
          </a:p>
          <a:p>
            <a:pPr lvl="2">
              <a:defRPr/>
            </a:pPr>
            <a:r>
              <a:rPr lang="en-US" sz="1600" dirty="0"/>
              <a:t>16-bits, 5-bits or 26-bits long (you will see in a minute, why)</a:t>
            </a:r>
          </a:p>
          <a:p>
            <a:pPr lvl="2">
              <a:defRPr/>
            </a:pPr>
            <a:r>
              <a:rPr lang="en-US" sz="1600" dirty="0"/>
              <a:t>sometimes treated as signed values, sometimes unsigned</a:t>
            </a:r>
          </a:p>
          <a:p>
            <a:pPr>
              <a:defRPr/>
            </a:pPr>
            <a:r>
              <a:rPr lang="en-US" sz="2000" dirty="0"/>
              <a:t>There are three basic instruction formats:</a:t>
            </a:r>
          </a:p>
          <a:p>
            <a:pPr>
              <a:defRPr/>
            </a:pPr>
            <a:endParaRPr lang="en-US" sz="2000" dirty="0"/>
          </a:p>
        </p:txBody>
      </p:sp>
      <p:sp>
        <p:nvSpPr>
          <p:cNvPr id="49167" name="Slide Number Placeholder 2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27DF08E1-CF37-9945-ACCF-CC9DD93331C2}" type="slidenum">
              <a:rPr lang="en-US" sz="1400">
                <a:latin typeface="Arial Narrow" charset="0"/>
              </a:rPr>
              <a:pPr/>
              <a:t>22</a:t>
            </a:fld>
            <a:endParaRPr lang="en-US" sz="1400">
              <a:latin typeface="Arial Narrow" charset="0"/>
            </a:endParaRPr>
          </a:p>
        </p:txBody>
      </p:sp>
      <p:sp>
        <p:nvSpPr>
          <p:cNvPr id="1143" name="Text Box 119"/>
          <p:cNvSpPr txBox="1">
            <a:spLocks noChangeArrowheads="1"/>
          </p:cNvSpPr>
          <p:nvPr/>
        </p:nvSpPr>
        <p:spPr bwMode="auto">
          <a:xfrm>
            <a:off x="152400" y="4648200"/>
            <a:ext cx="3581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3038" indent="-173038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buFontTx/>
              <a:buChar char="•"/>
            </a:pPr>
            <a:r>
              <a:rPr lang="en-US" sz="1800" b="0">
                <a:solidFill>
                  <a:srgbClr val="CC0000"/>
                </a:solidFill>
                <a:latin typeface="Tahoma" charset="0"/>
              </a:rPr>
              <a:t>R-type</a:t>
            </a:r>
            <a:r>
              <a:rPr lang="en-US" sz="1800" b="0">
                <a:latin typeface="Tahoma" charset="0"/>
              </a:rPr>
              <a:t>, 3 register operands (2 sources, destination)</a:t>
            </a:r>
          </a:p>
        </p:txBody>
      </p:sp>
      <p:sp>
        <p:nvSpPr>
          <p:cNvPr id="1144" name="Text Box 120"/>
          <p:cNvSpPr txBox="1">
            <a:spLocks noChangeArrowheads="1"/>
          </p:cNvSpPr>
          <p:nvPr/>
        </p:nvSpPr>
        <p:spPr bwMode="auto">
          <a:xfrm>
            <a:off x="152400" y="5219700"/>
            <a:ext cx="3581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3038" indent="-173038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buFontTx/>
              <a:buChar char="•"/>
            </a:pPr>
            <a:r>
              <a:rPr lang="en-US" sz="1800" b="0">
                <a:solidFill>
                  <a:srgbClr val="CC0000"/>
                </a:solidFill>
                <a:latin typeface="Tahoma" charset="0"/>
              </a:rPr>
              <a:t>I-type</a:t>
            </a:r>
            <a:r>
              <a:rPr lang="en-US" sz="1800" b="0">
                <a:latin typeface="Tahoma" charset="0"/>
              </a:rPr>
              <a:t>, 2 register operands, 16-bit constant</a:t>
            </a:r>
          </a:p>
        </p:txBody>
      </p:sp>
      <p:grpSp>
        <p:nvGrpSpPr>
          <p:cNvPr id="2" name="Group 121"/>
          <p:cNvGrpSpPr>
            <a:grpSpLocks/>
          </p:cNvGrpSpPr>
          <p:nvPr/>
        </p:nvGrpSpPr>
        <p:grpSpPr bwMode="auto">
          <a:xfrm>
            <a:off x="3733800" y="4537075"/>
            <a:ext cx="5181600" cy="736600"/>
            <a:chOff x="1632" y="1792"/>
            <a:chExt cx="3264" cy="464"/>
          </a:xfrm>
        </p:grpSpPr>
        <p:sp>
          <p:nvSpPr>
            <p:cNvPr id="49243" name="Rectangle 122"/>
            <p:cNvSpPr>
              <a:spLocks noChangeArrowheads="1"/>
            </p:cNvSpPr>
            <p:nvPr/>
          </p:nvSpPr>
          <p:spPr bwMode="auto">
            <a:xfrm>
              <a:off x="1632" y="1872"/>
              <a:ext cx="3264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grpSp>
          <p:nvGrpSpPr>
            <p:cNvPr id="49244" name="Group 123"/>
            <p:cNvGrpSpPr>
              <a:grpSpLocks/>
            </p:cNvGrpSpPr>
            <p:nvPr/>
          </p:nvGrpSpPr>
          <p:grpSpPr bwMode="auto">
            <a:xfrm>
              <a:off x="1728" y="1968"/>
              <a:ext cx="3072" cy="192"/>
              <a:chOff x="576" y="3984"/>
              <a:chExt cx="3072" cy="192"/>
            </a:xfrm>
          </p:grpSpPr>
          <p:grpSp>
            <p:nvGrpSpPr>
              <p:cNvPr id="49250" name="Group 124"/>
              <p:cNvGrpSpPr>
                <a:grpSpLocks/>
              </p:cNvGrpSpPr>
              <p:nvPr/>
            </p:nvGrpSpPr>
            <p:grpSpPr bwMode="auto">
              <a:xfrm>
                <a:off x="576" y="3984"/>
                <a:ext cx="3072" cy="192"/>
                <a:chOff x="1728" y="288"/>
                <a:chExt cx="3072" cy="192"/>
              </a:xfrm>
            </p:grpSpPr>
            <p:grpSp>
              <p:nvGrpSpPr>
                <p:cNvPr id="49255" name="Group 125"/>
                <p:cNvGrpSpPr>
                  <a:grpSpLocks/>
                </p:cNvGrpSpPr>
                <p:nvPr/>
              </p:nvGrpSpPr>
              <p:grpSpPr bwMode="auto">
                <a:xfrm>
                  <a:off x="1824" y="432"/>
                  <a:ext cx="2880" cy="48"/>
                  <a:chOff x="1968" y="1776"/>
                  <a:chExt cx="2880" cy="192"/>
                </a:xfrm>
              </p:grpSpPr>
              <p:sp>
                <p:nvSpPr>
                  <p:cNvPr id="49257" name="Line 12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1968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58" name="Line 12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064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59" name="Line 12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160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60" name="Line 12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256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61" name="Line 13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352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62" name="Line 13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44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63" name="Line 13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544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64" name="Line 13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640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65" name="Line 13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736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66" name="Line 13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832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67" name="Line 13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292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68" name="Line 13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024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69" name="Line 13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120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70" name="Line 13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216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71" name="Line 14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312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72" name="Line 14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40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73" name="Line 14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504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74" name="Line 14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600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75" name="Line 14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696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76" name="Line 14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792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77" name="Line 14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888" y="1776"/>
                    <a:ext cx="0" cy="192"/>
                  </a:xfrm>
                  <a:prstGeom prst="line">
                    <a:avLst/>
                  </a:prstGeom>
                  <a:noFill/>
                  <a:ln w="3175">
                    <a:solidFill>
                      <a:srgbClr val="66FFFF"/>
                    </a:solidFill>
                    <a:prstDash val="lgDash"/>
                    <a:round/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78" name="Line 14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3984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79" name="Line 148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080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80" name="Line 149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176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81" name="Line 15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272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82" name="Line 15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368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83" name="Line 15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464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84" name="Line 15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560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85" name="Line 15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656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86" name="Line 155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752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9287" name="Line 15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848" y="1776"/>
                    <a:ext cx="0" cy="192"/>
                  </a:xfrm>
                  <a:prstGeom prst="line">
                    <a:avLst/>
                  </a:prstGeom>
                  <a:ln>
                    <a:headEnd/>
                    <a:tailEnd/>
                  </a:ln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9256" name="Rectangle 157"/>
                <p:cNvSpPr>
                  <a:spLocks noChangeArrowheads="1"/>
                </p:cNvSpPr>
                <p:nvPr/>
              </p:nvSpPr>
              <p:spPr bwMode="auto">
                <a:xfrm>
                  <a:off x="1728" y="288"/>
                  <a:ext cx="3072" cy="192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>
                    <a:latin typeface="Tahoma" charset="0"/>
                  </a:endParaRPr>
                </a:p>
              </p:txBody>
            </p:sp>
          </p:grpSp>
          <p:sp>
            <p:nvSpPr>
              <p:cNvPr id="49251" name="Line 158"/>
              <p:cNvSpPr>
                <a:spLocks noChangeShapeType="1"/>
              </p:cNvSpPr>
              <p:nvPr/>
            </p:nvSpPr>
            <p:spPr bwMode="auto">
              <a:xfrm>
                <a:off x="1152" y="3984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252" name="Line 159"/>
              <p:cNvSpPr>
                <a:spLocks noChangeShapeType="1"/>
              </p:cNvSpPr>
              <p:nvPr/>
            </p:nvSpPr>
            <p:spPr bwMode="auto">
              <a:xfrm>
                <a:off x="1632" y="3984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253" name="Line 160"/>
              <p:cNvSpPr>
                <a:spLocks noChangeShapeType="1"/>
              </p:cNvSpPr>
              <p:nvPr/>
            </p:nvSpPr>
            <p:spPr bwMode="auto">
              <a:xfrm>
                <a:off x="2112" y="3984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254" name="Line 161"/>
              <p:cNvSpPr>
                <a:spLocks noChangeShapeType="1"/>
              </p:cNvSpPr>
              <p:nvPr/>
            </p:nvSpPr>
            <p:spPr bwMode="auto">
              <a:xfrm>
                <a:off x="2592" y="3984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9245" name="Text Box 162"/>
            <p:cNvSpPr txBox="1">
              <a:spLocks noChangeArrowheads="1"/>
            </p:cNvSpPr>
            <p:nvPr/>
          </p:nvSpPr>
          <p:spPr bwMode="auto">
            <a:xfrm>
              <a:off x="1856" y="1937"/>
              <a:ext cx="32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 dirty="0">
                  <a:latin typeface="Tahoma" charset="0"/>
                </a:rPr>
                <a:t>OP</a:t>
              </a:r>
            </a:p>
          </p:txBody>
        </p:sp>
        <p:sp>
          <p:nvSpPr>
            <p:cNvPr id="49246" name="Text Box 163"/>
            <p:cNvSpPr txBox="1">
              <a:spLocks noChangeArrowheads="1"/>
            </p:cNvSpPr>
            <p:nvPr/>
          </p:nvSpPr>
          <p:spPr bwMode="auto">
            <a:xfrm>
              <a:off x="2393" y="1897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 dirty="0" err="1">
                  <a:latin typeface="Tahoma" charset="0"/>
                </a:rPr>
                <a:t>r</a:t>
              </a:r>
              <a:r>
                <a:rPr lang="en-US" sz="2000" baseline="-25000" dirty="0" err="1">
                  <a:latin typeface="Tahoma" charset="0"/>
                </a:rPr>
                <a:t>s</a:t>
              </a:r>
              <a:endParaRPr lang="en-US" sz="2000" baseline="-25000" dirty="0">
                <a:latin typeface="Tahoma" charset="0"/>
              </a:endParaRPr>
            </a:p>
          </p:txBody>
        </p:sp>
        <p:sp>
          <p:nvSpPr>
            <p:cNvPr id="49247" name="Text Box 164"/>
            <p:cNvSpPr txBox="1">
              <a:spLocks noChangeArrowheads="1"/>
            </p:cNvSpPr>
            <p:nvPr/>
          </p:nvSpPr>
          <p:spPr bwMode="auto">
            <a:xfrm>
              <a:off x="2808" y="1899"/>
              <a:ext cx="38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2000" dirty="0" err="1">
                  <a:latin typeface="Tahoma" charset="0"/>
                </a:rPr>
                <a:t>r</a:t>
              </a:r>
              <a:r>
                <a:rPr lang="en-US" sz="2000" baseline="-25000" dirty="0" err="1">
                  <a:latin typeface="Tahoma" charset="0"/>
                </a:rPr>
                <a:t>t</a:t>
              </a:r>
              <a:endParaRPr lang="en-US" sz="2000" baseline="-25000" dirty="0">
                <a:latin typeface="Tahoma" charset="0"/>
              </a:endParaRPr>
            </a:p>
          </p:txBody>
        </p:sp>
        <p:sp>
          <p:nvSpPr>
            <p:cNvPr id="49248" name="Text Box 165"/>
            <p:cNvSpPr txBox="1">
              <a:spLocks noChangeArrowheads="1"/>
            </p:cNvSpPr>
            <p:nvPr/>
          </p:nvSpPr>
          <p:spPr bwMode="auto">
            <a:xfrm>
              <a:off x="3279" y="1892"/>
              <a:ext cx="38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2000" dirty="0" err="1">
                  <a:latin typeface="Tahoma" charset="0"/>
                </a:rPr>
                <a:t>r</a:t>
              </a:r>
              <a:r>
                <a:rPr lang="en-US" sz="2000" baseline="-25000" dirty="0" err="1">
                  <a:latin typeface="Tahoma" charset="0"/>
                </a:rPr>
                <a:t>d</a:t>
              </a:r>
              <a:endParaRPr lang="en-US" sz="2000" baseline="-25000" dirty="0">
                <a:latin typeface="Tahoma" charset="0"/>
              </a:endParaRPr>
            </a:p>
          </p:txBody>
        </p:sp>
        <p:sp>
          <p:nvSpPr>
            <p:cNvPr id="49249" name="Text Box 166"/>
            <p:cNvSpPr txBox="1">
              <a:spLocks noChangeArrowheads="1"/>
            </p:cNvSpPr>
            <p:nvPr/>
          </p:nvSpPr>
          <p:spPr bwMode="auto">
            <a:xfrm>
              <a:off x="3749" y="1792"/>
              <a:ext cx="1056" cy="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endParaRPr lang="en-US" sz="1600" i="1" baseline="-25000">
                <a:latin typeface="Tahoma" charset="0"/>
              </a:endParaRPr>
            </a:p>
          </p:txBody>
        </p:sp>
      </p:grpSp>
      <p:grpSp>
        <p:nvGrpSpPr>
          <p:cNvPr id="6" name="Group 167"/>
          <p:cNvGrpSpPr>
            <a:grpSpLocks/>
          </p:cNvGrpSpPr>
          <p:nvPr/>
        </p:nvGrpSpPr>
        <p:grpSpPr bwMode="auto">
          <a:xfrm>
            <a:off x="3733800" y="5235575"/>
            <a:ext cx="5181600" cy="609600"/>
            <a:chOff x="1680" y="2352"/>
            <a:chExt cx="3264" cy="384"/>
          </a:xfrm>
        </p:grpSpPr>
        <p:grpSp>
          <p:nvGrpSpPr>
            <p:cNvPr id="49201" name="Group 168"/>
            <p:cNvGrpSpPr>
              <a:grpSpLocks/>
            </p:cNvGrpSpPr>
            <p:nvPr/>
          </p:nvGrpSpPr>
          <p:grpSpPr bwMode="auto">
            <a:xfrm>
              <a:off x="1776" y="2448"/>
              <a:ext cx="3072" cy="192"/>
              <a:chOff x="1728" y="288"/>
              <a:chExt cx="3072" cy="192"/>
            </a:xfrm>
          </p:grpSpPr>
          <p:grpSp>
            <p:nvGrpSpPr>
              <p:cNvPr id="49210" name="Group 169"/>
              <p:cNvGrpSpPr>
                <a:grpSpLocks/>
              </p:cNvGrpSpPr>
              <p:nvPr/>
            </p:nvGrpSpPr>
            <p:grpSpPr bwMode="auto">
              <a:xfrm>
                <a:off x="1824" y="432"/>
                <a:ext cx="2880" cy="48"/>
                <a:chOff x="1968" y="1776"/>
                <a:chExt cx="2880" cy="192"/>
              </a:xfrm>
            </p:grpSpPr>
            <p:sp>
              <p:nvSpPr>
                <p:cNvPr id="49212" name="Line 170"/>
                <p:cNvSpPr>
                  <a:spLocks noChangeShapeType="1"/>
                </p:cNvSpPr>
                <p:nvPr/>
              </p:nvSpPr>
              <p:spPr bwMode="auto">
                <a:xfrm flipV="1">
                  <a:off x="196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13" name="Line 171"/>
                <p:cNvSpPr>
                  <a:spLocks noChangeShapeType="1"/>
                </p:cNvSpPr>
                <p:nvPr/>
              </p:nvSpPr>
              <p:spPr bwMode="auto">
                <a:xfrm flipV="1">
                  <a:off x="206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14" name="Line 172"/>
                <p:cNvSpPr>
                  <a:spLocks noChangeShapeType="1"/>
                </p:cNvSpPr>
                <p:nvPr/>
              </p:nvSpPr>
              <p:spPr bwMode="auto">
                <a:xfrm flipV="1">
                  <a:off x="216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15" name="Line 173"/>
                <p:cNvSpPr>
                  <a:spLocks noChangeShapeType="1"/>
                </p:cNvSpPr>
                <p:nvPr/>
              </p:nvSpPr>
              <p:spPr bwMode="auto">
                <a:xfrm flipV="1">
                  <a:off x="225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16" name="Line 174"/>
                <p:cNvSpPr>
                  <a:spLocks noChangeShapeType="1"/>
                </p:cNvSpPr>
                <p:nvPr/>
              </p:nvSpPr>
              <p:spPr bwMode="auto">
                <a:xfrm flipV="1">
                  <a:off x="235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17" name="Line 175"/>
                <p:cNvSpPr>
                  <a:spLocks noChangeShapeType="1"/>
                </p:cNvSpPr>
                <p:nvPr/>
              </p:nvSpPr>
              <p:spPr bwMode="auto">
                <a:xfrm flipV="1">
                  <a:off x="244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18" name="Line 176"/>
                <p:cNvSpPr>
                  <a:spLocks noChangeShapeType="1"/>
                </p:cNvSpPr>
                <p:nvPr/>
              </p:nvSpPr>
              <p:spPr bwMode="auto">
                <a:xfrm flipV="1">
                  <a:off x="254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19" name="Line 177"/>
                <p:cNvSpPr>
                  <a:spLocks noChangeShapeType="1"/>
                </p:cNvSpPr>
                <p:nvPr/>
              </p:nvSpPr>
              <p:spPr bwMode="auto">
                <a:xfrm flipV="1">
                  <a:off x="264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20" name="Line 178"/>
                <p:cNvSpPr>
                  <a:spLocks noChangeShapeType="1"/>
                </p:cNvSpPr>
                <p:nvPr/>
              </p:nvSpPr>
              <p:spPr bwMode="auto">
                <a:xfrm flipV="1">
                  <a:off x="273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21" name="Line 179"/>
                <p:cNvSpPr>
                  <a:spLocks noChangeShapeType="1"/>
                </p:cNvSpPr>
                <p:nvPr/>
              </p:nvSpPr>
              <p:spPr bwMode="auto">
                <a:xfrm flipV="1">
                  <a:off x="283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22" name="Line 180"/>
                <p:cNvSpPr>
                  <a:spLocks noChangeShapeType="1"/>
                </p:cNvSpPr>
                <p:nvPr/>
              </p:nvSpPr>
              <p:spPr bwMode="auto">
                <a:xfrm flipV="1">
                  <a:off x="292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23" name="Line 181"/>
                <p:cNvSpPr>
                  <a:spLocks noChangeShapeType="1"/>
                </p:cNvSpPr>
                <p:nvPr/>
              </p:nvSpPr>
              <p:spPr bwMode="auto">
                <a:xfrm flipV="1">
                  <a:off x="302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24" name="Line 182"/>
                <p:cNvSpPr>
                  <a:spLocks noChangeShapeType="1"/>
                </p:cNvSpPr>
                <p:nvPr/>
              </p:nvSpPr>
              <p:spPr bwMode="auto">
                <a:xfrm flipV="1">
                  <a:off x="312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25" name="Line 183"/>
                <p:cNvSpPr>
                  <a:spLocks noChangeShapeType="1"/>
                </p:cNvSpPr>
                <p:nvPr/>
              </p:nvSpPr>
              <p:spPr bwMode="auto">
                <a:xfrm flipV="1">
                  <a:off x="321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26" name="Line 184"/>
                <p:cNvSpPr>
                  <a:spLocks noChangeShapeType="1"/>
                </p:cNvSpPr>
                <p:nvPr/>
              </p:nvSpPr>
              <p:spPr bwMode="auto">
                <a:xfrm flipV="1">
                  <a:off x="331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27" name="Line 185"/>
                <p:cNvSpPr>
                  <a:spLocks noChangeShapeType="1"/>
                </p:cNvSpPr>
                <p:nvPr/>
              </p:nvSpPr>
              <p:spPr bwMode="auto">
                <a:xfrm flipV="1">
                  <a:off x="340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28" name="Line 186"/>
                <p:cNvSpPr>
                  <a:spLocks noChangeShapeType="1"/>
                </p:cNvSpPr>
                <p:nvPr/>
              </p:nvSpPr>
              <p:spPr bwMode="auto">
                <a:xfrm flipV="1">
                  <a:off x="350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29" name="Line 187"/>
                <p:cNvSpPr>
                  <a:spLocks noChangeShapeType="1"/>
                </p:cNvSpPr>
                <p:nvPr/>
              </p:nvSpPr>
              <p:spPr bwMode="auto">
                <a:xfrm flipV="1">
                  <a:off x="360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30" name="Line 188"/>
                <p:cNvSpPr>
                  <a:spLocks noChangeShapeType="1"/>
                </p:cNvSpPr>
                <p:nvPr/>
              </p:nvSpPr>
              <p:spPr bwMode="auto">
                <a:xfrm flipV="1">
                  <a:off x="369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31" name="Line 189"/>
                <p:cNvSpPr>
                  <a:spLocks noChangeShapeType="1"/>
                </p:cNvSpPr>
                <p:nvPr/>
              </p:nvSpPr>
              <p:spPr bwMode="auto">
                <a:xfrm flipV="1">
                  <a:off x="379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32" name="Line 190"/>
                <p:cNvSpPr>
                  <a:spLocks noChangeShapeType="1"/>
                </p:cNvSpPr>
                <p:nvPr/>
              </p:nvSpPr>
              <p:spPr bwMode="auto">
                <a:xfrm flipV="1">
                  <a:off x="388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33" name="Line 191"/>
                <p:cNvSpPr>
                  <a:spLocks noChangeShapeType="1"/>
                </p:cNvSpPr>
                <p:nvPr/>
              </p:nvSpPr>
              <p:spPr bwMode="auto">
                <a:xfrm flipV="1">
                  <a:off x="398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34" name="Line 192"/>
                <p:cNvSpPr>
                  <a:spLocks noChangeShapeType="1"/>
                </p:cNvSpPr>
                <p:nvPr/>
              </p:nvSpPr>
              <p:spPr bwMode="auto">
                <a:xfrm flipV="1">
                  <a:off x="408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35" name="Line 193"/>
                <p:cNvSpPr>
                  <a:spLocks noChangeShapeType="1"/>
                </p:cNvSpPr>
                <p:nvPr/>
              </p:nvSpPr>
              <p:spPr bwMode="auto">
                <a:xfrm flipV="1">
                  <a:off x="417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36" name="Line 194"/>
                <p:cNvSpPr>
                  <a:spLocks noChangeShapeType="1"/>
                </p:cNvSpPr>
                <p:nvPr/>
              </p:nvSpPr>
              <p:spPr bwMode="auto">
                <a:xfrm flipV="1">
                  <a:off x="427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37" name="Line 195"/>
                <p:cNvSpPr>
                  <a:spLocks noChangeShapeType="1"/>
                </p:cNvSpPr>
                <p:nvPr/>
              </p:nvSpPr>
              <p:spPr bwMode="auto">
                <a:xfrm flipV="1">
                  <a:off x="436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38" name="Line 196"/>
                <p:cNvSpPr>
                  <a:spLocks noChangeShapeType="1"/>
                </p:cNvSpPr>
                <p:nvPr/>
              </p:nvSpPr>
              <p:spPr bwMode="auto">
                <a:xfrm flipV="1">
                  <a:off x="4464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39" name="Line 197"/>
                <p:cNvSpPr>
                  <a:spLocks noChangeShapeType="1"/>
                </p:cNvSpPr>
                <p:nvPr/>
              </p:nvSpPr>
              <p:spPr bwMode="auto">
                <a:xfrm flipV="1">
                  <a:off x="4560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40" name="Line 198"/>
                <p:cNvSpPr>
                  <a:spLocks noChangeShapeType="1"/>
                </p:cNvSpPr>
                <p:nvPr/>
              </p:nvSpPr>
              <p:spPr bwMode="auto">
                <a:xfrm flipV="1">
                  <a:off x="4656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41" name="Line 199"/>
                <p:cNvSpPr>
                  <a:spLocks noChangeShapeType="1"/>
                </p:cNvSpPr>
                <p:nvPr/>
              </p:nvSpPr>
              <p:spPr bwMode="auto">
                <a:xfrm flipV="1">
                  <a:off x="4752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9242" name="Line 200"/>
                <p:cNvSpPr>
                  <a:spLocks noChangeShapeType="1"/>
                </p:cNvSpPr>
                <p:nvPr/>
              </p:nvSpPr>
              <p:spPr bwMode="auto">
                <a:xfrm flipV="1">
                  <a:off x="4848" y="1776"/>
                  <a:ext cx="0" cy="192"/>
                </a:xfrm>
                <a:prstGeom prst="line">
                  <a:avLst/>
                </a:prstGeom>
                <a:noFill/>
                <a:ln w="3175">
                  <a:solidFill>
                    <a:srgbClr val="66FFFF"/>
                  </a:solidFill>
                  <a:prstDash val="lgDash"/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49211" name="Rectangle 201"/>
              <p:cNvSpPr>
                <a:spLocks noChangeArrowheads="1"/>
              </p:cNvSpPr>
              <p:nvPr/>
            </p:nvSpPr>
            <p:spPr bwMode="auto">
              <a:xfrm>
                <a:off x="1728" y="288"/>
                <a:ext cx="3072" cy="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>
                  <a:latin typeface="Tahoma" charset="0"/>
                </a:endParaRPr>
              </a:p>
            </p:txBody>
          </p:sp>
        </p:grpSp>
        <p:sp>
          <p:nvSpPr>
            <p:cNvPr id="49202" name="Rectangle 202"/>
            <p:cNvSpPr>
              <a:spLocks noChangeArrowheads="1"/>
            </p:cNvSpPr>
            <p:nvPr/>
          </p:nvSpPr>
          <p:spPr bwMode="auto">
            <a:xfrm>
              <a:off x="1680" y="2352"/>
              <a:ext cx="3264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  <p:sp>
          <p:nvSpPr>
            <p:cNvPr id="49203" name="Line 203"/>
            <p:cNvSpPr>
              <a:spLocks noChangeShapeType="1"/>
            </p:cNvSpPr>
            <p:nvPr/>
          </p:nvSpPr>
          <p:spPr bwMode="auto">
            <a:xfrm>
              <a:off x="2352" y="244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204" name="Line 204"/>
            <p:cNvSpPr>
              <a:spLocks noChangeShapeType="1"/>
            </p:cNvSpPr>
            <p:nvPr/>
          </p:nvSpPr>
          <p:spPr bwMode="auto">
            <a:xfrm>
              <a:off x="2832" y="244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205" name="Line 205"/>
            <p:cNvSpPr>
              <a:spLocks noChangeShapeType="1"/>
            </p:cNvSpPr>
            <p:nvPr/>
          </p:nvSpPr>
          <p:spPr bwMode="auto">
            <a:xfrm>
              <a:off x="3312" y="244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206" name="Text Box 206"/>
            <p:cNvSpPr txBox="1">
              <a:spLocks noChangeArrowheads="1"/>
            </p:cNvSpPr>
            <p:nvPr/>
          </p:nvSpPr>
          <p:spPr bwMode="auto">
            <a:xfrm>
              <a:off x="1918" y="2448"/>
              <a:ext cx="32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800">
                  <a:latin typeface="Tahoma" charset="0"/>
                </a:rPr>
                <a:t>OP</a:t>
              </a:r>
            </a:p>
          </p:txBody>
        </p:sp>
        <p:sp>
          <p:nvSpPr>
            <p:cNvPr id="49207" name="Text Box 207"/>
            <p:cNvSpPr txBox="1">
              <a:spLocks noChangeArrowheads="1"/>
            </p:cNvSpPr>
            <p:nvPr/>
          </p:nvSpPr>
          <p:spPr bwMode="auto">
            <a:xfrm>
              <a:off x="2448" y="2400"/>
              <a:ext cx="24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>
                  <a:latin typeface="Tahoma" charset="0"/>
                </a:rPr>
                <a:t>r</a:t>
              </a:r>
              <a:r>
                <a:rPr lang="en-US" sz="2000" baseline="-25000">
                  <a:latin typeface="Tahoma" charset="0"/>
                </a:rPr>
                <a:t>s</a:t>
              </a:r>
            </a:p>
          </p:txBody>
        </p:sp>
        <p:sp>
          <p:nvSpPr>
            <p:cNvPr id="49208" name="Text Box 208"/>
            <p:cNvSpPr txBox="1">
              <a:spLocks noChangeArrowheads="1"/>
            </p:cNvSpPr>
            <p:nvPr/>
          </p:nvSpPr>
          <p:spPr bwMode="auto">
            <a:xfrm>
              <a:off x="2832" y="2400"/>
              <a:ext cx="384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2000">
                  <a:latin typeface="Tahoma" charset="0"/>
                </a:rPr>
                <a:t>r</a:t>
              </a:r>
              <a:r>
                <a:rPr lang="en-US" sz="2000" baseline="-25000">
                  <a:latin typeface="Tahoma" charset="0"/>
                </a:rPr>
                <a:t>t</a:t>
              </a:r>
            </a:p>
          </p:txBody>
        </p:sp>
        <p:sp>
          <p:nvSpPr>
            <p:cNvPr id="49209" name="Text Box 209"/>
            <p:cNvSpPr txBox="1">
              <a:spLocks noChangeArrowheads="1"/>
            </p:cNvSpPr>
            <p:nvPr/>
          </p:nvSpPr>
          <p:spPr bwMode="auto">
            <a:xfrm>
              <a:off x="3312" y="2448"/>
              <a:ext cx="153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600">
                  <a:latin typeface="Tahoma" charset="0"/>
                </a:rPr>
                <a:t>16-bit constant </a:t>
              </a:r>
              <a:endParaRPr lang="en-US" sz="1600" baseline="-25000">
                <a:latin typeface="Tahoma" charset="0"/>
              </a:endParaRPr>
            </a:p>
          </p:txBody>
        </p:sp>
      </p:grpSp>
      <p:sp>
        <p:nvSpPr>
          <p:cNvPr id="1235" name="Rectangle 211"/>
          <p:cNvSpPr>
            <a:spLocks noChangeArrowheads="1"/>
          </p:cNvSpPr>
          <p:nvPr/>
        </p:nvSpPr>
        <p:spPr bwMode="auto">
          <a:xfrm>
            <a:off x="7848600" y="4821980"/>
            <a:ext cx="914400" cy="3048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r>
              <a:rPr lang="en-US" sz="1400" dirty="0" err="1">
                <a:latin typeface="Tahoma" charset="0"/>
              </a:rPr>
              <a:t>func</a:t>
            </a:r>
            <a:endParaRPr lang="en-US" sz="1400" dirty="0">
              <a:latin typeface="Tahoma" charset="0"/>
            </a:endParaRPr>
          </a:p>
        </p:txBody>
      </p:sp>
      <p:sp>
        <p:nvSpPr>
          <p:cNvPr id="1237" name="Rectangle 213"/>
          <p:cNvSpPr>
            <a:spLocks noChangeArrowheads="1"/>
          </p:cNvSpPr>
          <p:nvPr/>
        </p:nvSpPr>
        <p:spPr bwMode="auto">
          <a:xfrm>
            <a:off x="7092111" y="4824362"/>
            <a:ext cx="762000" cy="3048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r>
              <a:rPr lang="en-US" sz="1400" dirty="0" err="1">
                <a:latin typeface="Tahoma" charset="0"/>
              </a:rPr>
              <a:t>shamt</a:t>
            </a:r>
            <a:endParaRPr lang="en-US" sz="1400" dirty="0">
              <a:latin typeface="Tahoma" charset="0"/>
            </a:endParaRPr>
          </a:p>
        </p:txBody>
      </p:sp>
      <p:sp>
        <p:nvSpPr>
          <p:cNvPr id="1238" name="Text Box 214"/>
          <p:cNvSpPr txBox="1">
            <a:spLocks noChangeArrowheads="1"/>
          </p:cNvSpPr>
          <p:nvPr/>
        </p:nvSpPr>
        <p:spPr bwMode="auto">
          <a:xfrm>
            <a:off x="152400" y="5759450"/>
            <a:ext cx="3581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3038" indent="-173038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buFontTx/>
              <a:buChar char="•"/>
            </a:pPr>
            <a:r>
              <a:rPr lang="en-US" sz="1800" b="0">
                <a:solidFill>
                  <a:srgbClr val="CC0000"/>
                </a:solidFill>
                <a:latin typeface="Tahoma" charset="0"/>
              </a:rPr>
              <a:t>J-type</a:t>
            </a:r>
            <a:r>
              <a:rPr lang="en-US" sz="1800" b="0">
                <a:latin typeface="Tahoma" charset="0"/>
              </a:rPr>
              <a:t>, no register operands, 26-bit constant</a:t>
            </a:r>
          </a:p>
        </p:txBody>
      </p:sp>
      <p:grpSp>
        <p:nvGrpSpPr>
          <p:cNvPr id="9" name="Group 216"/>
          <p:cNvGrpSpPr>
            <a:grpSpLocks/>
          </p:cNvGrpSpPr>
          <p:nvPr/>
        </p:nvGrpSpPr>
        <p:grpSpPr bwMode="auto">
          <a:xfrm>
            <a:off x="3886200" y="5927725"/>
            <a:ext cx="4876800" cy="304800"/>
            <a:chOff x="1728" y="288"/>
            <a:chExt cx="3072" cy="192"/>
          </a:xfrm>
        </p:grpSpPr>
        <p:grpSp>
          <p:nvGrpSpPr>
            <p:cNvPr id="49168" name="Group 217"/>
            <p:cNvGrpSpPr>
              <a:grpSpLocks/>
            </p:cNvGrpSpPr>
            <p:nvPr/>
          </p:nvGrpSpPr>
          <p:grpSpPr bwMode="auto">
            <a:xfrm>
              <a:off x="1824" y="432"/>
              <a:ext cx="2880" cy="48"/>
              <a:chOff x="1968" y="1776"/>
              <a:chExt cx="2880" cy="192"/>
            </a:xfrm>
          </p:grpSpPr>
          <p:sp>
            <p:nvSpPr>
              <p:cNvPr id="49170" name="Line 218"/>
              <p:cNvSpPr>
                <a:spLocks noChangeShapeType="1"/>
              </p:cNvSpPr>
              <p:nvPr/>
            </p:nvSpPr>
            <p:spPr bwMode="auto">
              <a:xfrm flipV="1">
                <a:off x="1968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71" name="Line 219"/>
              <p:cNvSpPr>
                <a:spLocks noChangeShapeType="1"/>
              </p:cNvSpPr>
              <p:nvPr/>
            </p:nvSpPr>
            <p:spPr bwMode="auto">
              <a:xfrm flipV="1">
                <a:off x="2064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72" name="Line 220"/>
              <p:cNvSpPr>
                <a:spLocks noChangeShapeType="1"/>
              </p:cNvSpPr>
              <p:nvPr/>
            </p:nvSpPr>
            <p:spPr bwMode="auto">
              <a:xfrm flipV="1">
                <a:off x="2160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73" name="Line 221"/>
              <p:cNvSpPr>
                <a:spLocks noChangeShapeType="1"/>
              </p:cNvSpPr>
              <p:nvPr/>
            </p:nvSpPr>
            <p:spPr bwMode="auto">
              <a:xfrm flipV="1">
                <a:off x="2256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74" name="Line 222"/>
              <p:cNvSpPr>
                <a:spLocks noChangeShapeType="1"/>
              </p:cNvSpPr>
              <p:nvPr/>
            </p:nvSpPr>
            <p:spPr bwMode="auto">
              <a:xfrm flipV="1">
                <a:off x="2352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75" name="Line 223"/>
              <p:cNvSpPr>
                <a:spLocks noChangeShapeType="1"/>
              </p:cNvSpPr>
              <p:nvPr/>
            </p:nvSpPr>
            <p:spPr bwMode="auto">
              <a:xfrm flipV="1">
                <a:off x="2448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76" name="Line 224"/>
              <p:cNvSpPr>
                <a:spLocks noChangeShapeType="1"/>
              </p:cNvSpPr>
              <p:nvPr/>
            </p:nvSpPr>
            <p:spPr bwMode="auto">
              <a:xfrm flipV="1">
                <a:off x="2544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77" name="Line 225"/>
              <p:cNvSpPr>
                <a:spLocks noChangeShapeType="1"/>
              </p:cNvSpPr>
              <p:nvPr/>
            </p:nvSpPr>
            <p:spPr bwMode="auto">
              <a:xfrm flipV="1">
                <a:off x="2640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78" name="Line 226"/>
              <p:cNvSpPr>
                <a:spLocks noChangeShapeType="1"/>
              </p:cNvSpPr>
              <p:nvPr/>
            </p:nvSpPr>
            <p:spPr bwMode="auto">
              <a:xfrm flipV="1">
                <a:off x="2736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79" name="Line 227"/>
              <p:cNvSpPr>
                <a:spLocks noChangeShapeType="1"/>
              </p:cNvSpPr>
              <p:nvPr/>
            </p:nvSpPr>
            <p:spPr bwMode="auto">
              <a:xfrm flipV="1">
                <a:off x="2832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80" name="Line 228"/>
              <p:cNvSpPr>
                <a:spLocks noChangeShapeType="1"/>
              </p:cNvSpPr>
              <p:nvPr/>
            </p:nvSpPr>
            <p:spPr bwMode="auto">
              <a:xfrm flipV="1">
                <a:off x="2928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81" name="Line 229"/>
              <p:cNvSpPr>
                <a:spLocks noChangeShapeType="1"/>
              </p:cNvSpPr>
              <p:nvPr/>
            </p:nvSpPr>
            <p:spPr bwMode="auto">
              <a:xfrm flipV="1">
                <a:off x="3024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82" name="Line 230"/>
              <p:cNvSpPr>
                <a:spLocks noChangeShapeType="1"/>
              </p:cNvSpPr>
              <p:nvPr/>
            </p:nvSpPr>
            <p:spPr bwMode="auto">
              <a:xfrm flipV="1">
                <a:off x="3120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83" name="Line 231"/>
              <p:cNvSpPr>
                <a:spLocks noChangeShapeType="1"/>
              </p:cNvSpPr>
              <p:nvPr/>
            </p:nvSpPr>
            <p:spPr bwMode="auto">
              <a:xfrm flipV="1">
                <a:off x="3216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84" name="Line 232"/>
              <p:cNvSpPr>
                <a:spLocks noChangeShapeType="1"/>
              </p:cNvSpPr>
              <p:nvPr/>
            </p:nvSpPr>
            <p:spPr bwMode="auto">
              <a:xfrm flipV="1">
                <a:off x="3312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85" name="Line 233"/>
              <p:cNvSpPr>
                <a:spLocks noChangeShapeType="1"/>
              </p:cNvSpPr>
              <p:nvPr/>
            </p:nvSpPr>
            <p:spPr bwMode="auto">
              <a:xfrm flipV="1">
                <a:off x="3408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86" name="Line 234"/>
              <p:cNvSpPr>
                <a:spLocks noChangeShapeType="1"/>
              </p:cNvSpPr>
              <p:nvPr/>
            </p:nvSpPr>
            <p:spPr bwMode="auto">
              <a:xfrm flipV="1">
                <a:off x="3504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87" name="Line 235"/>
              <p:cNvSpPr>
                <a:spLocks noChangeShapeType="1"/>
              </p:cNvSpPr>
              <p:nvPr/>
            </p:nvSpPr>
            <p:spPr bwMode="auto">
              <a:xfrm flipV="1">
                <a:off x="3600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88" name="Line 236"/>
              <p:cNvSpPr>
                <a:spLocks noChangeShapeType="1"/>
              </p:cNvSpPr>
              <p:nvPr/>
            </p:nvSpPr>
            <p:spPr bwMode="auto">
              <a:xfrm flipV="1">
                <a:off x="3696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89" name="Line 237"/>
              <p:cNvSpPr>
                <a:spLocks noChangeShapeType="1"/>
              </p:cNvSpPr>
              <p:nvPr/>
            </p:nvSpPr>
            <p:spPr bwMode="auto">
              <a:xfrm flipV="1">
                <a:off x="3792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90" name="Line 238"/>
              <p:cNvSpPr>
                <a:spLocks noChangeShapeType="1"/>
              </p:cNvSpPr>
              <p:nvPr/>
            </p:nvSpPr>
            <p:spPr bwMode="auto">
              <a:xfrm flipV="1">
                <a:off x="3888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91" name="Line 239"/>
              <p:cNvSpPr>
                <a:spLocks noChangeShapeType="1"/>
              </p:cNvSpPr>
              <p:nvPr/>
            </p:nvSpPr>
            <p:spPr bwMode="auto">
              <a:xfrm flipV="1">
                <a:off x="3984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92" name="Line 240"/>
              <p:cNvSpPr>
                <a:spLocks noChangeShapeType="1"/>
              </p:cNvSpPr>
              <p:nvPr/>
            </p:nvSpPr>
            <p:spPr bwMode="auto">
              <a:xfrm flipV="1">
                <a:off x="4080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93" name="Line 241"/>
              <p:cNvSpPr>
                <a:spLocks noChangeShapeType="1"/>
              </p:cNvSpPr>
              <p:nvPr/>
            </p:nvSpPr>
            <p:spPr bwMode="auto">
              <a:xfrm flipV="1">
                <a:off x="4176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94" name="Line 242"/>
              <p:cNvSpPr>
                <a:spLocks noChangeShapeType="1"/>
              </p:cNvSpPr>
              <p:nvPr/>
            </p:nvSpPr>
            <p:spPr bwMode="auto">
              <a:xfrm flipV="1">
                <a:off x="4272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95" name="Line 243"/>
              <p:cNvSpPr>
                <a:spLocks noChangeShapeType="1"/>
              </p:cNvSpPr>
              <p:nvPr/>
            </p:nvSpPr>
            <p:spPr bwMode="auto">
              <a:xfrm flipV="1">
                <a:off x="4368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96" name="Line 244"/>
              <p:cNvSpPr>
                <a:spLocks noChangeShapeType="1"/>
              </p:cNvSpPr>
              <p:nvPr/>
            </p:nvSpPr>
            <p:spPr bwMode="auto">
              <a:xfrm flipV="1">
                <a:off x="4464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97" name="Line 245"/>
              <p:cNvSpPr>
                <a:spLocks noChangeShapeType="1"/>
              </p:cNvSpPr>
              <p:nvPr/>
            </p:nvSpPr>
            <p:spPr bwMode="auto">
              <a:xfrm flipV="1">
                <a:off x="4560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98" name="Line 246"/>
              <p:cNvSpPr>
                <a:spLocks noChangeShapeType="1"/>
              </p:cNvSpPr>
              <p:nvPr/>
            </p:nvSpPr>
            <p:spPr bwMode="auto">
              <a:xfrm flipV="1">
                <a:off x="4656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199" name="Line 247"/>
              <p:cNvSpPr>
                <a:spLocks noChangeShapeType="1"/>
              </p:cNvSpPr>
              <p:nvPr/>
            </p:nvSpPr>
            <p:spPr bwMode="auto">
              <a:xfrm flipV="1">
                <a:off x="4752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9200" name="Line 248"/>
              <p:cNvSpPr>
                <a:spLocks noChangeShapeType="1"/>
              </p:cNvSpPr>
              <p:nvPr/>
            </p:nvSpPr>
            <p:spPr bwMode="auto">
              <a:xfrm flipV="1">
                <a:off x="4848" y="1776"/>
                <a:ext cx="0" cy="192"/>
              </a:xfrm>
              <a:prstGeom prst="line">
                <a:avLst/>
              </a:prstGeom>
              <a:noFill/>
              <a:ln w="3175">
                <a:solidFill>
                  <a:srgbClr val="66FFFF"/>
                </a:solidFill>
                <a:prstDash val="lgDash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49169" name="Rectangle 249"/>
            <p:cNvSpPr>
              <a:spLocks noChangeArrowheads="1"/>
            </p:cNvSpPr>
            <p:nvPr/>
          </p:nvSpPr>
          <p:spPr bwMode="auto">
            <a:xfrm>
              <a:off x="1728" y="288"/>
              <a:ext cx="3072" cy="19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Tahoma" charset="0"/>
              </a:endParaRPr>
            </a:p>
          </p:txBody>
        </p:sp>
      </p:grpSp>
      <p:sp>
        <p:nvSpPr>
          <p:cNvPr id="49163" name="Rectangle 250"/>
          <p:cNvSpPr>
            <a:spLocks noChangeArrowheads="1"/>
          </p:cNvSpPr>
          <p:nvPr/>
        </p:nvSpPr>
        <p:spPr bwMode="auto">
          <a:xfrm>
            <a:off x="3733800" y="5775325"/>
            <a:ext cx="5181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>
              <a:latin typeface="Tahoma" charset="0"/>
            </a:endParaRPr>
          </a:p>
        </p:txBody>
      </p:sp>
      <p:sp>
        <p:nvSpPr>
          <p:cNvPr id="1275" name="Line 251"/>
          <p:cNvSpPr>
            <a:spLocks noChangeShapeType="1"/>
          </p:cNvSpPr>
          <p:nvPr/>
        </p:nvSpPr>
        <p:spPr bwMode="auto">
          <a:xfrm>
            <a:off x="4800600" y="5927725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78" name="Text Box 254"/>
          <p:cNvSpPr txBox="1">
            <a:spLocks noChangeArrowheads="1"/>
          </p:cNvSpPr>
          <p:nvPr/>
        </p:nvSpPr>
        <p:spPr bwMode="auto">
          <a:xfrm>
            <a:off x="4111625" y="5927725"/>
            <a:ext cx="517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800">
                <a:latin typeface="Tahoma" charset="0"/>
              </a:rPr>
              <a:t>OP</a:t>
            </a:r>
          </a:p>
        </p:txBody>
      </p:sp>
      <p:sp>
        <p:nvSpPr>
          <p:cNvPr id="1281" name="Text Box 257"/>
          <p:cNvSpPr txBox="1">
            <a:spLocks noChangeArrowheads="1"/>
          </p:cNvSpPr>
          <p:nvPr/>
        </p:nvSpPr>
        <p:spPr bwMode="auto">
          <a:xfrm>
            <a:off x="5410200" y="5927725"/>
            <a:ext cx="24384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600">
                <a:latin typeface="Tahoma" charset="0"/>
              </a:rPr>
              <a:t>26-bit constant </a:t>
            </a:r>
            <a:endParaRPr lang="en-US" sz="1600" baseline="-25000">
              <a:latin typeface="Tahoma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build="p" bldLvl="2"/>
      <p:bldP spid="1143" grpId="0"/>
      <p:bldP spid="1144" grpId="0"/>
      <p:bldP spid="1235" grpId="0" animBg="1"/>
      <p:bldP spid="1237" grpId="0" animBg="1"/>
      <p:bldP spid="1238" grpId="0"/>
      <p:bldP spid="1275" grpId="0" animBg="1"/>
      <p:bldP spid="1278" grpId="0"/>
      <p:bldP spid="128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05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</a:rPr>
              <a:t>A General-Purpose Computer</a:t>
            </a:r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>
          <a:xfrm>
            <a:off x="0" y="708025"/>
            <a:ext cx="9144000" cy="228917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Most of today’s computers based on the model proposed by John von Neumann in the late 1940s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endParaRPr lang="en-US" dirty="0">
              <a:latin typeface="Tahoma" charset="0"/>
            </a:endParaRP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Major components of the </a:t>
            </a: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von Neumann Model </a:t>
            </a:r>
            <a:r>
              <a:rPr lang="en-US" dirty="0">
                <a:latin typeface="Tahoma" charset="0"/>
                <a:ea typeface="ＭＳ Ｐゴシック" charset="0"/>
              </a:rPr>
              <a:t>are:</a:t>
            </a:r>
          </a:p>
        </p:txBody>
      </p:sp>
      <p:sp>
        <p:nvSpPr>
          <p:cNvPr id="19462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521677" y="6092218"/>
            <a:ext cx="381000" cy="304800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1F45A093-5675-4249-B2D7-5E28EB746165}" type="slidenum">
              <a:rPr lang="en-US" sz="1400">
                <a:latin typeface="Arial Narrow" charset="0"/>
              </a:rPr>
              <a:pPr/>
              <a:t>3</a:t>
            </a:fld>
            <a:endParaRPr lang="en-US" sz="1400">
              <a:latin typeface="Arial Narrow" charset="0"/>
            </a:endParaRPr>
          </a:p>
        </p:txBody>
      </p:sp>
      <p:grpSp>
        <p:nvGrpSpPr>
          <p:cNvPr id="2" name="Group 1066"/>
          <p:cNvGrpSpPr>
            <a:grpSpLocks/>
          </p:cNvGrpSpPr>
          <p:nvPr/>
        </p:nvGrpSpPr>
        <p:grpSpPr bwMode="auto">
          <a:xfrm>
            <a:off x="877865" y="3187700"/>
            <a:ext cx="7696200" cy="1473200"/>
            <a:chOff x="681" y="1753"/>
            <a:chExt cx="4848" cy="928"/>
          </a:xfrm>
        </p:grpSpPr>
        <p:grpSp>
          <p:nvGrpSpPr>
            <p:cNvPr id="19475" name="Group 1065"/>
            <p:cNvGrpSpPr>
              <a:grpSpLocks/>
            </p:cNvGrpSpPr>
            <p:nvPr/>
          </p:nvGrpSpPr>
          <p:grpSpPr bwMode="auto">
            <a:xfrm>
              <a:off x="2239" y="1753"/>
              <a:ext cx="833" cy="305"/>
              <a:chOff x="2239" y="1753"/>
              <a:chExt cx="833" cy="305"/>
            </a:xfrm>
          </p:grpSpPr>
          <p:sp>
            <p:nvSpPr>
              <p:cNvPr id="19477" name="Rectangle 1030"/>
              <p:cNvSpPr>
                <a:spLocks noChangeArrowheads="1"/>
              </p:cNvSpPr>
              <p:nvPr/>
            </p:nvSpPr>
            <p:spPr bwMode="auto">
              <a:xfrm>
                <a:off x="2256" y="1767"/>
                <a:ext cx="816" cy="291"/>
              </a:xfrm>
              <a:prstGeom prst="rect">
                <a:avLst/>
              </a:prstGeom>
              <a:solidFill>
                <a:srgbClr val="FFCC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endParaRPr lang="en-US">
                  <a:latin typeface="Tahoma" charset="0"/>
                </a:endParaRPr>
              </a:p>
            </p:txBody>
          </p:sp>
          <p:sp>
            <p:nvSpPr>
              <p:cNvPr id="19478" name="Text Box 1035"/>
              <p:cNvSpPr txBox="1">
                <a:spLocks noChangeArrowheads="1"/>
              </p:cNvSpPr>
              <p:nvPr/>
            </p:nvSpPr>
            <p:spPr bwMode="auto">
              <a:xfrm>
                <a:off x="2239" y="1753"/>
                <a:ext cx="816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2pPr>
                <a:lvl3pPr marL="11430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3pPr>
                <a:lvl4pPr marL="16002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4pPr>
                <a:lvl5pPr marL="2057400" indent="-228600"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Tekto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 sz="1200" b="0">
                    <a:latin typeface="Tahoma" charset="0"/>
                  </a:rPr>
                  <a:t>Central</a:t>
                </a:r>
              </a:p>
              <a:p>
                <a:pPr algn="ctr"/>
                <a:r>
                  <a:rPr lang="en-US" sz="1200" b="0">
                    <a:latin typeface="Tahoma" charset="0"/>
                  </a:rPr>
                  <a:t>Processing Unit</a:t>
                </a:r>
              </a:p>
            </p:txBody>
          </p:sp>
        </p:grpSp>
        <p:sp>
          <p:nvSpPr>
            <p:cNvPr id="19476" name="Text Box 1057"/>
            <p:cNvSpPr txBox="1">
              <a:spLocks noChangeArrowheads="1"/>
            </p:cNvSpPr>
            <p:nvPr/>
          </p:nvSpPr>
          <p:spPr bwMode="auto">
            <a:xfrm>
              <a:off x="681" y="2274"/>
              <a:ext cx="4848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914400" indent="-9144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800" b="0" dirty="0">
                  <a:latin typeface="Tahoma" charset="0"/>
                </a:rPr>
                <a:t>Central Processing Unit (CPU):  Fetches, interprets, and executes a specified set of operations called </a:t>
              </a:r>
              <a:r>
                <a:rPr lang="en-US" sz="1800" b="0" dirty="0">
                  <a:solidFill>
                    <a:srgbClr val="CC0000"/>
                  </a:solidFill>
                  <a:latin typeface="Tahoma" charset="0"/>
                </a:rPr>
                <a:t>Instructions</a:t>
              </a:r>
              <a:r>
                <a:rPr lang="en-US" sz="1800" b="0" dirty="0">
                  <a:latin typeface="Tahoma" charset="0"/>
                </a:rPr>
                <a:t>.</a:t>
              </a:r>
            </a:p>
          </p:txBody>
        </p:sp>
      </p:grpSp>
      <p:grpSp>
        <p:nvGrpSpPr>
          <p:cNvPr id="4" name="Group 1063"/>
          <p:cNvGrpSpPr>
            <a:grpSpLocks/>
          </p:cNvGrpSpPr>
          <p:nvPr/>
        </p:nvGrpSpPr>
        <p:grpSpPr bwMode="auto">
          <a:xfrm>
            <a:off x="495300" y="3200400"/>
            <a:ext cx="8153400" cy="2270126"/>
            <a:chOff x="727" y="1767"/>
            <a:chExt cx="4486" cy="1430"/>
          </a:xfrm>
        </p:grpSpPr>
        <p:grpSp>
          <p:nvGrpSpPr>
            <p:cNvPr id="19469" name="Group 1056"/>
            <p:cNvGrpSpPr>
              <a:grpSpLocks/>
            </p:cNvGrpSpPr>
            <p:nvPr/>
          </p:nvGrpSpPr>
          <p:grpSpPr bwMode="auto">
            <a:xfrm>
              <a:off x="3055" y="1767"/>
              <a:ext cx="1296" cy="297"/>
              <a:chOff x="3775" y="1723"/>
              <a:chExt cx="1296" cy="297"/>
            </a:xfrm>
          </p:grpSpPr>
          <p:sp>
            <p:nvSpPr>
              <p:cNvPr id="19471" name="Line 1031"/>
              <p:cNvSpPr>
                <a:spLocks noChangeShapeType="1"/>
              </p:cNvSpPr>
              <p:nvPr/>
            </p:nvSpPr>
            <p:spPr bwMode="auto">
              <a:xfrm>
                <a:off x="3775" y="1844"/>
                <a:ext cx="480" cy="0"/>
              </a:xfrm>
              <a:prstGeom prst="line">
                <a:avLst/>
              </a:prstGeom>
              <a:noFill/>
              <a:ln w="57150">
                <a:solidFill>
                  <a:schemeClr val="tx1"/>
                </a:solidFill>
                <a:round/>
                <a:headEnd type="stealth" w="med" len="med"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grpSp>
            <p:nvGrpSpPr>
              <p:cNvPr id="19472" name="Group 1039"/>
              <p:cNvGrpSpPr>
                <a:grpSpLocks/>
              </p:cNvGrpSpPr>
              <p:nvPr/>
            </p:nvGrpSpPr>
            <p:grpSpPr bwMode="auto">
              <a:xfrm>
                <a:off x="4255" y="1723"/>
                <a:ext cx="816" cy="297"/>
                <a:chOff x="2016" y="1367"/>
                <a:chExt cx="816" cy="297"/>
              </a:xfrm>
            </p:grpSpPr>
            <p:sp>
              <p:nvSpPr>
                <p:cNvPr id="19473" name="Rectangle 1029"/>
                <p:cNvSpPr>
                  <a:spLocks noChangeArrowheads="1"/>
                </p:cNvSpPr>
                <p:nvPr/>
              </p:nvSpPr>
              <p:spPr bwMode="auto">
                <a:xfrm>
                  <a:off x="2016" y="1367"/>
                  <a:ext cx="816" cy="291"/>
                </a:xfrm>
                <a:prstGeom prst="rect">
                  <a:avLst/>
                </a:prstGeom>
                <a:solidFill>
                  <a:srgbClr val="CCEC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anchor="ctr">
                  <a:spAutoFit/>
                </a:bodyPr>
                <a:lstStyle/>
                <a:p>
                  <a:endParaRPr lang="en-US">
                    <a:latin typeface="Tahoma" charset="0"/>
                  </a:endParaRPr>
                </a:p>
              </p:txBody>
            </p:sp>
            <p:sp>
              <p:nvSpPr>
                <p:cNvPr id="19474" name="Text Box 1038"/>
                <p:cNvSpPr txBox="1">
                  <a:spLocks noChangeArrowheads="1"/>
                </p:cNvSpPr>
                <p:nvPr/>
              </p:nvSpPr>
              <p:spPr bwMode="auto">
                <a:xfrm>
                  <a:off x="2180" y="1373"/>
                  <a:ext cx="459" cy="2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00" b="0">
                      <a:latin typeface="Tahoma" charset="0"/>
                    </a:rPr>
                    <a:t>Main</a:t>
                  </a:r>
                </a:p>
                <a:p>
                  <a:pPr algn="ctr"/>
                  <a:r>
                    <a:rPr lang="en-US" sz="1200" b="0">
                      <a:latin typeface="Tahoma" charset="0"/>
                    </a:rPr>
                    <a:t>Memory</a:t>
                  </a:r>
                </a:p>
              </p:txBody>
            </p:sp>
          </p:grpSp>
        </p:grpSp>
        <p:sp>
          <p:nvSpPr>
            <p:cNvPr id="19470" name="Text Box 1058"/>
            <p:cNvSpPr txBox="1">
              <a:spLocks noChangeArrowheads="1"/>
            </p:cNvSpPr>
            <p:nvPr/>
          </p:nvSpPr>
          <p:spPr bwMode="auto">
            <a:xfrm>
              <a:off x="727" y="2790"/>
              <a:ext cx="4486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914400" indent="-9144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800" b="0" dirty="0">
                  <a:latin typeface="Tahoma" charset="0"/>
                </a:rPr>
                <a:t>Memory: storage of </a:t>
              </a:r>
              <a:r>
                <a:rPr lang="en-US" sz="1800" b="0" i="1" dirty="0">
                  <a:latin typeface="Tahoma" charset="0"/>
                </a:rPr>
                <a:t>N</a:t>
              </a:r>
              <a:r>
                <a:rPr lang="en-US" sz="1800" b="0" dirty="0">
                  <a:latin typeface="Tahoma" charset="0"/>
                </a:rPr>
                <a:t> words of </a:t>
              </a:r>
              <a:r>
                <a:rPr lang="en-US" sz="1800" b="0" i="1" dirty="0">
                  <a:latin typeface="Tahoma" charset="0"/>
                </a:rPr>
                <a:t>W</a:t>
              </a:r>
              <a:r>
                <a:rPr lang="en-US" sz="1800" b="0" dirty="0">
                  <a:latin typeface="Tahoma" charset="0"/>
                </a:rPr>
                <a:t> bits each, where </a:t>
              </a:r>
              <a:r>
                <a:rPr lang="en-US" sz="1800" b="0" i="1" dirty="0">
                  <a:latin typeface="Tahoma" charset="0"/>
                </a:rPr>
                <a:t>W</a:t>
              </a:r>
              <a:r>
                <a:rPr lang="en-US" sz="1800" b="0" dirty="0">
                  <a:latin typeface="Tahoma" charset="0"/>
                </a:rPr>
                <a:t> is a fixed architectural parameter, and </a:t>
              </a:r>
              <a:r>
                <a:rPr lang="en-US" sz="1800" b="0" i="1" dirty="0">
                  <a:latin typeface="Tahoma" charset="0"/>
                </a:rPr>
                <a:t>N</a:t>
              </a:r>
              <a:r>
                <a:rPr lang="en-US" sz="1800" b="0" dirty="0">
                  <a:latin typeface="Tahoma" charset="0"/>
                </a:rPr>
                <a:t> can be expanded to meet needs.</a:t>
              </a:r>
            </a:p>
          </p:txBody>
        </p:sp>
      </p:grpSp>
      <p:grpSp>
        <p:nvGrpSpPr>
          <p:cNvPr id="7" name="Group 29"/>
          <p:cNvGrpSpPr>
            <a:grpSpLocks/>
          </p:cNvGrpSpPr>
          <p:nvPr/>
        </p:nvGrpSpPr>
        <p:grpSpPr bwMode="auto">
          <a:xfrm>
            <a:off x="971035" y="3133724"/>
            <a:ext cx="7696200" cy="2911777"/>
            <a:chOff x="1174258" y="3576640"/>
            <a:chExt cx="7696200" cy="2911027"/>
          </a:xfrm>
        </p:grpSpPr>
        <p:grpSp>
          <p:nvGrpSpPr>
            <p:cNvPr id="19463" name="Group 1055"/>
            <p:cNvGrpSpPr>
              <a:grpSpLocks/>
            </p:cNvGrpSpPr>
            <p:nvPr/>
          </p:nvGrpSpPr>
          <p:grpSpPr bwMode="auto">
            <a:xfrm>
              <a:off x="1801813" y="3576640"/>
              <a:ext cx="1752600" cy="490538"/>
              <a:chOff x="1855" y="1681"/>
              <a:chExt cx="1104" cy="309"/>
            </a:xfrm>
          </p:grpSpPr>
          <p:sp>
            <p:nvSpPr>
              <p:cNvPr id="19465" name="Line 1040"/>
              <p:cNvSpPr>
                <a:spLocks noChangeShapeType="1"/>
              </p:cNvSpPr>
              <p:nvPr/>
            </p:nvSpPr>
            <p:spPr bwMode="auto">
              <a:xfrm>
                <a:off x="2479" y="1844"/>
                <a:ext cx="480" cy="0"/>
              </a:xfrm>
              <a:prstGeom prst="line">
                <a:avLst/>
              </a:prstGeom>
              <a:noFill/>
              <a:ln w="57150">
                <a:solidFill>
                  <a:schemeClr val="tx1"/>
                </a:solidFill>
                <a:round/>
                <a:headEnd type="stealth" w="med" len="med"/>
                <a:tailEnd type="stealth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grpSp>
            <p:nvGrpSpPr>
              <p:cNvPr id="19466" name="Group 1045"/>
              <p:cNvGrpSpPr>
                <a:grpSpLocks/>
              </p:cNvGrpSpPr>
              <p:nvPr/>
            </p:nvGrpSpPr>
            <p:grpSpPr bwMode="auto">
              <a:xfrm>
                <a:off x="1855" y="1681"/>
                <a:ext cx="624" cy="309"/>
                <a:chOff x="1776" y="2967"/>
                <a:chExt cx="624" cy="309"/>
              </a:xfrm>
            </p:grpSpPr>
            <p:sp>
              <p:nvSpPr>
                <p:cNvPr id="20491" name="Rectangle 1043"/>
                <p:cNvSpPr>
                  <a:spLocks noChangeArrowheads="1"/>
                </p:cNvSpPr>
                <p:nvPr/>
              </p:nvSpPr>
              <p:spPr bwMode="auto">
                <a:xfrm>
                  <a:off x="1776" y="2985"/>
                  <a:ext cx="624" cy="291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anchor="ctr">
                  <a:spAutoFit/>
                </a:bodyPr>
                <a:lstStyle/>
                <a:p>
                  <a:pPr>
                    <a:defRPr/>
                  </a:pPr>
                  <a:endParaRPr lang="en-US">
                    <a:latin typeface="Tahoma" charset="0"/>
                  </a:endParaRPr>
                </a:p>
              </p:txBody>
            </p:sp>
            <p:sp>
              <p:nvSpPr>
                <p:cNvPr id="19468" name="Text Box 1044"/>
                <p:cNvSpPr txBox="1">
                  <a:spLocks noChangeArrowheads="1"/>
                </p:cNvSpPr>
                <p:nvPr/>
              </p:nvSpPr>
              <p:spPr bwMode="auto">
                <a:xfrm>
                  <a:off x="1846" y="2967"/>
                  <a:ext cx="415" cy="2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Tekton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200" b="0">
                      <a:latin typeface="Tahoma" charset="0"/>
                    </a:rPr>
                    <a:t>Input/</a:t>
                  </a:r>
                </a:p>
                <a:p>
                  <a:pPr algn="ctr"/>
                  <a:r>
                    <a:rPr lang="en-US" sz="1200" b="0">
                      <a:latin typeface="Tahoma" charset="0"/>
                    </a:rPr>
                    <a:t>Output</a:t>
                  </a:r>
                </a:p>
              </p:txBody>
            </p:sp>
          </p:grpSp>
        </p:grpSp>
        <p:sp>
          <p:nvSpPr>
            <p:cNvPr id="19464" name="Text Box 1061"/>
            <p:cNvSpPr txBox="1">
              <a:spLocks noChangeArrowheads="1"/>
            </p:cNvSpPr>
            <p:nvPr/>
          </p:nvSpPr>
          <p:spPr bwMode="auto">
            <a:xfrm>
              <a:off x="1174258" y="6120954"/>
              <a:ext cx="769620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914400" indent="-9144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800" b="0" dirty="0">
                  <a:latin typeface="Tahoma" charset="0"/>
                </a:rPr>
                <a:t>I/O:  Devices for communicating with the outside world.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Open Questions in our Simple Model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We will answer the following questions today and in the following </a:t>
            </a:r>
            <a:r>
              <a:rPr lang="en-US" dirty="0">
                <a:latin typeface="Tahoma" charset="0"/>
                <a:cs typeface="ＭＳ Ｐゴシック" charset="0"/>
              </a:rPr>
              <a:t>two </a:t>
            </a: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lectures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WHAT are INSTRUCTIONS?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WHERE are INSTRUCTIONS stored? 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HOW are instructions represented?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WHERE are VARIABLES stored?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How are labels associated with particular instructions?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How do you access more complicated variable types:</a:t>
            </a:r>
          </a:p>
          <a:p>
            <a:pPr lvl="2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Arrays?</a:t>
            </a:r>
          </a:p>
          <a:p>
            <a:pPr lvl="2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Structures?</a:t>
            </a:r>
          </a:p>
          <a:p>
            <a:pPr lvl="2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Objects?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Where does a program start executing?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How does it stop?</a:t>
            </a:r>
          </a:p>
        </p:txBody>
      </p:sp>
      <p:sp>
        <p:nvSpPr>
          <p:cNvPr id="32771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5B271D78-1C08-0548-A241-22FD258D88D4}" type="slidenum">
              <a:rPr lang="en-US" sz="1400">
                <a:latin typeface="Arial Narrow" charset="0"/>
              </a:rPr>
              <a:pPr/>
              <a:t>4</a:t>
            </a:fld>
            <a:endParaRPr lang="en-US" sz="1400">
              <a:latin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22661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Instructions and Programs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What are </a:t>
            </a:r>
            <a:r>
              <a:rPr lang="en-US" dirty="0">
                <a:solidFill>
                  <a:srgbClr val="C00000"/>
                </a:solidFill>
              </a:rPr>
              <a:t>instructions</a:t>
            </a:r>
            <a:r>
              <a:rPr lang="en-US" i="1" dirty="0"/>
              <a:t>?</a:t>
            </a:r>
          </a:p>
          <a:p>
            <a:pPr lvl="1">
              <a:defRPr/>
            </a:pPr>
            <a:r>
              <a:rPr lang="en-US" dirty="0"/>
              <a:t>Words of a computer’s language</a:t>
            </a:r>
          </a:p>
          <a:p>
            <a:pPr>
              <a:defRPr/>
            </a:pPr>
            <a:r>
              <a:rPr lang="en-US" dirty="0">
                <a:solidFill>
                  <a:srgbClr val="C00000"/>
                </a:solidFill>
              </a:rPr>
              <a:t>Instruction Set</a:t>
            </a:r>
          </a:p>
          <a:p>
            <a:pPr lvl="1">
              <a:defRPr/>
            </a:pPr>
            <a:r>
              <a:rPr lang="en-US" dirty="0"/>
              <a:t>The full vocabulary</a:t>
            </a:r>
          </a:p>
          <a:p>
            <a:pPr>
              <a:defRPr/>
            </a:pPr>
            <a:r>
              <a:rPr lang="en-US" dirty="0">
                <a:solidFill>
                  <a:srgbClr val="C00000"/>
                </a:solidFill>
              </a:rPr>
              <a:t>Stored Program Concept</a:t>
            </a:r>
          </a:p>
          <a:p>
            <a:pPr lvl="1">
              <a:defRPr/>
            </a:pPr>
            <a:r>
              <a:rPr lang="en-US" dirty="0"/>
              <a:t>Instructions and data are stored in a common (memory) memory as numbers</a:t>
            </a:r>
          </a:p>
          <a:p>
            <a:pPr>
              <a:defRPr/>
            </a:pPr>
            <a:r>
              <a:rPr lang="en-US" dirty="0">
                <a:solidFill>
                  <a:srgbClr val="C00000"/>
                </a:solidFill>
              </a:rPr>
              <a:t>Sequential semantics</a:t>
            </a:r>
          </a:p>
          <a:p>
            <a:pPr lvl="1">
              <a:defRPr/>
            </a:pPr>
            <a:r>
              <a:rPr lang="en-US" dirty="0"/>
              <a:t>All instructions execute sequentially (or at least appear sequential to the programmer)</a:t>
            </a:r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endParaRPr lang="en-US" dirty="0"/>
          </a:p>
          <a:p>
            <a:pPr marL="230188" lvl="1" indent="0">
              <a:buNone/>
              <a:defRPr/>
            </a:pPr>
            <a:endParaRPr lang="en-US" dirty="0"/>
          </a:p>
        </p:txBody>
      </p:sp>
      <p:sp>
        <p:nvSpPr>
          <p:cNvPr id="2150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810B67B3-46AC-A94B-BD14-1690D208B5D6}" type="slidenum">
              <a:rPr lang="en-US" sz="1400">
                <a:latin typeface="Arial Narrow" charset="0"/>
              </a:rPr>
              <a:pPr/>
              <a:t>5</a:t>
            </a:fld>
            <a:endParaRPr lang="en-US" sz="1400">
              <a:latin typeface="Arial Narrow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3CB2C8-C272-7674-0616-C941D5FAF267}"/>
              </a:ext>
            </a:extLst>
          </p:cNvPr>
          <p:cNvSpPr txBox="1"/>
          <p:nvPr/>
        </p:nvSpPr>
        <p:spPr>
          <a:xfrm>
            <a:off x="609600" y="5638800"/>
            <a:ext cx="7548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200" b="1" i="0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Note:	MIPS</a:t>
            </a:r>
            <a:r>
              <a:rPr lang="en-US" sz="12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 is a family of reduced </a:t>
            </a:r>
            <a:r>
              <a:rPr lang="en-US" sz="1200" b="1" i="0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instruction set</a:t>
            </a:r>
            <a:r>
              <a:rPr lang="en-US" sz="12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 computer (RISC) </a:t>
            </a:r>
            <a:r>
              <a:rPr lang="en-US" sz="1200" b="1" i="0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instruction set</a:t>
            </a:r>
            <a:r>
              <a:rPr lang="en-US" sz="12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 architectures (</a:t>
            </a:r>
            <a:r>
              <a:rPr lang="en-US" sz="1200" b="1" i="0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ISA</a:t>
            </a:r>
            <a:r>
              <a:rPr lang="en-US" sz="12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)</a:t>
            </a:r>
          </a:p>
          <a:p>
            <a:pPr algn="l"/>
            <a:endParaRPr lang="en-US" sz="1200" b="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algn="l"/>
            <a:r>
              <a:rPr lang="en-US" sz="1200" b="0" dirty="0">
                <a:solidFill>
                  <a:srgbClr val="4D5156"/>
                </a:solidFill>
                <a:latin typeface="Roboto" panose="02000000000000000000" pitchFamily="2" charset="0"/>
              </a:rPr>
              <a:t>	There is also CISC: Complex Instruction Set Computers</a:t>
            </a:r>
            <a:endParaRPr lang="en-US" sz="1600" b="0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</a:rPr>
              <a:t>Anatomy of an Instruction</a:t>
            </a:r>
          </a:p>
        </p:txBody>
      </p:sp>
      <p:sp>
        <p:nvSpPr>
          <p:cNvPr id="6778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An instruction is a </a:t>
            </a:r>
            <a:r>
              <a:rPr lang="en-US" u="sng" dirty="0">
                <a:latin typeface="Tahoma" charset="0"/>
                <a:ea typeface="ＭＳ Ｐゴシック" charset="0"/>
                <a:cs typeface="ＭＳ Ｐゴシック" charset="0"/>
              </a:rPr>
              <a:t>primitive</a:t>
            </a: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 operation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Instructions specify an operation and its operands </a:t>
            </a:r>
            <a:br>
              <a:rPr lang="en-US" dirty="0">
                <a:latin typeface="Tahoma" charset="0"/>
                <a:ea typeface="ＭＳ Ｐゴシック" charset="0"/>
              </a:rPr>
            </a:br>
            <a:r>
              <a:rPr lang="en-US" dirty="0">
                <a:latin typeface="Tahoma" charset="0"/>
                <a:ea typeface="ＭＳ Ｐゴシック" charset="0"/>
              </a:rPr>
              <a:t>(the necessary variables to perform the operation)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Types of operands: immediate, source, and destination</a:t>
            </a:r>
          </a:p>
        </p:txBody>
      </p:sp>
      <p:sp>
        <p:nvSpPr>
          <p:cNvPr id="22539" name="Slide Number Placeholder 7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26AC3834-4659-C644-B6E7-6DB51EB644B9}" type="slidenum">
              <a:rPr lang="en-US" sz="1400">
                <a:latin typeface="Arial Narrow" charset="0"/>
              </a:rPr>
              <a:pPr/>
              <a:t>6</a:t>
            </a:fld>
            <a:endParaRPr lang="en-US" sz="1400">
              <a:latin typeface="Arial Narrow" charset="0"/>
            </a:endParaRPr>
          </a:p>
        </p:txBody>
      </p:sp>
      <p:sp>
        <p:nvSpPr>
          <p:cNvPr id="677906" name="Text Box 18"/>
          <p:cNvSpPr txBox="1">
            <a:spLocks noChangeArrowheads="1"/>
          </p:cNvSpPr>
          <p:nvPr/>
        </p:nvSpPr>
        <p:spPr bwMode="auto">
          <a:xfrm>
            <a:off x="1447800" y="4033838"/>
            <a:ext cx="342106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2800" b="0">
                <a:latin typeface="Tahoma" charset="0"/>
              </a:rPr>
              <a:t>add    $t0,  $t1,  $t2 </a:t>
            </a:r>
          </a:p>
        </p:txBody>
      </p:sp>
      <p:sp>
        <p:nvSpPr>
          <p:cNvPr id="677907" name="Text Box 19"/>
          <p:cNvSpPr txBox="1">
            <a:spLocks noChangeArrowheads="1"/>
          </p:cNvSpPr>
          <p:nvPr/>
        </p:nvSpPr>
        <p:spPr bwMode="auto">
          <a:xfrm>
            <a:off x="1681163" y="5835650"/>
            <a:ext cx="27384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2800" b="0">
                <a:latin typeface="Tahoma" charset="0"/>
              </a:rPr>
              <a:t>addi  $t0, $t1, 1 </a:t>
            </a:r>
          </a:p>
        </p:txBody>
      </p:sp>
      <p:grpSp>
        <p:nvGrpSpPr>
          <p:cNvPr id="2" name="Group 37"/>
          <p:cNvGrpSpPr>
            <a:grpSpLocks/>
          </p:cNvGrpSpPr>
          <p:nvPr/>
        </p:nvGrpSpPr>
        <p:grpSpPr bwMode="auto">
          <a:xfrm>
            <a:off x="822325" y="3411538"/>
            <a:ext cx="1724025" cy="779462"/>
            <a:chOff x="518" y="2149"/>
            <a:chExt cx="1086" cy="491"/>
          </a:xfrm>
        </p:grpSpPr>
        <p:sp>
          <p:nvSpPr>
            <p:cNvPr id="22564" name="Text Box 20"/>
            <p:cNvSpPr txBox="1">
              <a:spLocks noChangeArrowheads="1"/>
            </p:cNvSpPr>
            <p:nvPr/>
          </p:nvSpPr>
          <p:spPr bwMode="auto">
            <a:xfrm>
              <a:off x="518" y="2149"/>
              <a:ext cx="1086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rgbClr val="CC0000"/>
                  </a:solidFill>
                  <a:latin typeface="Tahoma" charset="0"/>
                </a:rPr>
                <a:t>Operation</a:t>
              </a:r>
            </a:p>
          </p:txBody>
        </p:sp>
        <p:sp>
          <p:nvSpPr>
            <p:cNvPr id="22565" name="Line 21"/>
            <p:cNvSpPr>
              <a:spLocks noChangeShapeType="1"/>
            </p:cNvSpPr>
            <p:nvPr/>
          </p:nvSpPr>
          <p:spPr bwMode="auto">
            <a:xfrm>
              <a:off x="1152" y="2403"/>
              <a:ext cx="0" cy="237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grpSp>
        <p:nvGrpSpPr>
          <p:cNvPr id="3" name="Group 38"/>
          <p:cNvGrpSpPr>
            <a:grpSpLocks/>
          </p:cNvGrpSpPr>
          <p:nvPr/>
        </p:nvGrpSpPr>
        <p:grpSpPr bwMode="auto">
          <a:xfrm>
            <a:off x="2819400" y="3581400"/>
            <a:ext cx="5972175" cy="708025"/>
            <a:chOff x="1776" y="2256"/>
            <a:chExt cx="3762" cy="446"/>
          </a:xfrm>
        </p:grpSpPr>
        <p:sp>
          <p:nvSpPr>
            <p:cNvPr id="22559" name="Text Box 22"/>
            <p:cNvSpPr txBox="1">
              <a:spLocks noChangeArrowheads="1"/>
            </p:cNvSpPr>
            <p:nvPr/>
          </p:nvSpPr>
          <p:spPr bwMode="auto">
            <a:xfrm>
              <a:off x="3460" y="2256"/>
              <a:ext cx="2078" cy="4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 b="0">
                  <a:solidFill>
                    <a:srgbClr val="CC0000"/>
                  </a:solidFill>
                  <a:latin typeface="Tahoma" charset="0"/>
                </a:rPr>
                <a:t>Operands</a:t>
              </a:r>
              <a:br>
                <a:rPr lang="en-US" sz="2000" b="0">
                  <a:solidFill>
                    <a:srgbClr val="CC0000"/>
                  </a:solidFill>
                  <a:latin typeface="Tahoma" charset="0"/>
                </a:rPr>
              </a:br>
              <a:r>
                <a:rPr lang="en-US" sz="2000" b="0">
                  <a:solidFill>
                    <a:srgbClr val="CC0000"/>
                  </a:solidFill>
                  <a:latin typeface="Tahoma" charset="0"/>
                </a:rPr>
                <a:t>(variables, arguments, etc.) </a:t>
              </a:r>
            </a:p>
          </p:txBody>
        </p:sp>
        <p:sp>
          <p:nvSpPr>
            <p:cNvPr id="22560" name="Line 23"/>
            <p:cNvSpPr>
              <a:spLocks noChangeShapeType="1"/>
            </p:cNvSpPr>
            <p:nvPr/>
          </p:nvSpPr>
          <p:spPr bwMode="auto">
            <a:xfrm>
              <a:off x="1776" y="2403"/>
              <a:ext cx="0" cy="237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22561" name="Line 24"/>
            <p:cNvSpPr>
              <a:spLocks noChangeShapeType="1"/>
            </p:cNvSpPr>
            <p:nvPr/>
          </p:nvSpPr>
          <p:spPr bwMode="auto">
            <a:xfrm>
              <a:off x="2352" y="2403"/>
              <a:ext cx="0" cy="237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22562" name="Line 25"/>
            <p:cNvSpPr>
              <a:spLocks noChangeShapeType="1"/>
            </p:cNvSpPr>
            <p:nvPr/>
          </p:nvSpPr>
          <p:spPr bwMode="auto">
            <a:xfrm>
              <a:off x="2832" y="2400"/>
              <a:ext cx="0" cy="237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22563" name="Line 26"/>
            <p:cNvSpPr>
              <a:spLocks noChangeShapeType="1"/>
            </p:cNvSpPr>
            <p:nvPr/>
          </p:nvSpPr>
          <p:spPr bwMode="auto">
            <a:xfrm>
              <a:off x="1776" y="2409"/>
              <a:ext cx="1680" cy="0"/>
            </a:xfrm>
            <a:prstGeom prst="line">
              <a:avLst/>
            </a:prstGeom>
            <a:noFill/>
            <a:ln w="28575">
              <a:solidFill>
                <a:srgbClr val="CC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grpSp>
        <p:nvGrpSpPr>
          <p:cNvPr id="4" name="Group 39"/>
          <p:cNvGrpSpPr>
            <a:grpSpLocks/>
          </p:cNvGrpSpPr>
          <p:nvPr/>
        </p:nvGrpSpPr>
        <p:grpSpPr bwMode="auto">
          <a:xfrm>
            <a:off x="3733800" y="4495800"/>
            <a:ext cx="3867150" cy="552450"/>
            <a:chOff x="2352" y="2832"/>
            <a:chExt cx="2436" cy="348"/>
          </a:xfrm>
        </p:grpSpPr>
        <p:sp>
          <p:nvSpPr>
            <p:cNvPr id="22555" name="Line 27"/>
            <p:cNvSpPr>
              <a:spLocks noChangeShapeType="1"/>
            </p:cNvSpPr>
            <p:nvPr/>
          </p:nvSpPr>
          <p:spPr bwMode="auto">
            <a:xfrm>
              <a:off x="2352" y="2832"/>
              <a:ext cx="0" cy="251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2556" name="Line 28"/>
            <p:cNvSpPr>
              <a:spLocks noChangeShapeType="1"/>
            </p:cNvSpPr>
            <p:nvPr/>
          </p:nvSpPr>
          <p:spPr bwMode="auto">
            <a:xfrm>
              <a:off x="2832" y="2832"/>
              <a:ext cx="0" cy="251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2557" name="Line 29"/>
            <p:cNvSpPr>
              <a:spLocks noChangeShapeType="1"/>
            </p:cNvSpPr>
            <p:nvPr/>
          </p:nvSpPr>
          <p:spPr bwMode="auto">
            <a:xfrm>
              <a:off x="2352" y="3083"/>
              <a:ext cx="1104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2558" name="Text Box 30"/>
            <p:cNvSpPr txBox="1">
              <a:spLocks noChangeArrowheads="1"/>
            </p:cNvSpPr>
            <p:nvPr/>
          </p:nvSpPr>
          <p:spPr bwMode="auto">
            <a:xfrm>
              <a:off x="3456" y="2928"/>
              <a:ext cx="1332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 b="0">
                  <a:solidFill>
                    <a:srgbClr val="CC0000"/>
                  </a:solidFill>
                  <a:latin typeface="Tahoma" charset="0"/>
                </a:rPr>
                <a:t>Source Operands</a:t>
              </a:r>
            </a:p>
          </p:txBody>
        </p:sp>
      </p:grpSp>
      <p:grpSp>
        <p:nvGrpSpPr>
          <p:cNvPr id="5" name="Group 40"/>
          <p:cNvGrpSpPr>
            <a:grpSpLocks/>
          </p:cNvGrpSpPr>
          <p:nvPr/>
        </p:nvGrpSpPr>
        <p:grpSpPr bwMode="auto">
          <a:xfrm>
            <a:off x="2819400" y="4495800"/>
            <a:ext cx="5168900" cy="933450"/>
            <a:chOff x="1776" y="2832"/>
            <a:chExt cx="3256" cy="588"/>
          </a:xfrm>
        </p:grpSpPr>
        <p:sp>
          <p:nvSpPr>
            <p:cNvPr id="22552" name="Line 31"/>
            <p:cNvSpPr>
              <a:spLocks noChangeShapeType="1"/>
            </p:cNvSpPr>
            <p:nvPr/>
          </p:nvSpPr>
          <p:spPr bwMode="auto">
            <a:xfrm>
              <a:off x="1776" y="2832"/>
              <a:ext cx="0" cy="480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22553" name="Line 32"/>
            <p:cNvSpPr>
              <a:spLocks noChangeShapeType="1"/>
            </p:cNvSpPr>
            <p:nvPr/>
          </p:nvSpPr>
          <p:spPr bwMode="auto">
            <a:xfrm>
              <a:off x="1776" y="3312"/>
              <a:ext cx="1680" cy="0"/>
            </a:xfrm>
            <a:prstGeom prst="line">
              <a:avLst/>
            </a:prstGeom>
            <a:noFill/>
            <a:ln w="28575">
              <a:solidFill>
                <a:srgbClr val="0099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2554" name="Text Box 33"/>
            <p:cNvSpPr txBox="1">
              <a:spLocks noChangeArrowheads="1"/>
            </p:cNvSpPr>
            <p:nvPr/>
          </p:nvSpPr>
          <p:spPr bwMode="auto">
            <a:xfrm>
              <a:off x="3456" y="3168"/>
              <a:ext cx="1576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 b="0">
                  <a:solidFill>
                    <a:srgbClr val="CC0000"/>
                  </a:solidFill>
                  <a:latin typeface="Tahoma" charset="0"/>
                </a:rPr>
                <a:t>Destination Operand</a:t>
              </a:r>
            </a:p>
          </p:txBody>
        </p:sp>
      </p:grpSp>
      <p:grpSp>
        <p:nvGrpSpPr>
          <p:cNvPr id="6" name="Group 41"/>
          <p:cNvGrpSpPr>
            <a:grpSpLocks/>
          </p:cNvGrpSpPr>
          <p:nvPr/>
        </p:nvGrpSpPr>
        <p:grpSpPr bwMode="auto">
          <a:xfrm>
            <a:off x="4191000" y="5562600"/>
            <a:ext cx="3756025" cy="400050"/>
            <a:chOff x="2640" y="3504"/>
            <a:chExt cx="2366" cy="252"/>
          </a:xfrm>
        </p:grpSpPr>
        <p:sp>
          <p:nvSpPr>
            <p:cNvPr id="22549" name="Text Box 34"/>
            <p:cNvSpPr txBox="1">
              <a:spLocks noChangeArrowheads="1"/>
            </p:cNvSpPr>
            <p:nvPr/>
          </p:nvSpPr>
          <p:spPr bwMode="auto">
            <a:xfrm>
              <a:off x="3465" y="3504"/>
              <a:ext cx="1541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 b="0">
                  <a:solidFill>
                    <a:srgbClr val="CC0000"/>
                  </a:solidFill>
                  <a:latin typeface="Tahoma" charset="0"/>
                </a:rPr>
                <a:t>Immediate Operand</a:t>
              </a:r>
            </a:p>
          </p:txBody>
        </p:sp>
        <p:sp>
          <p:nvSpPr>
            <p:cNvPr id="22550" name="Line 35"/>
            <p:cNvSpPr>
              <a:spLocks noChangeShapeType="1"/>
            </p:cNvSpPr>
            <p:nvPr/>
          </p:nvSpPr>
          <p:spPr bwMode="auto">
            <a:xfrm>
              <a:off x="2640" y="3631"/>
              <a:ext cx="0" cy="113"/>
            </a:xfrm>
            <a:prstGeom prst="lin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22551" name="Line 36"/>
            <p:cNvSpPr>
              <a:spLocks noChangeShapeType="1"/>
            </p:cNvSpPr>
            <p:nvPr/>
          </p:nvSpPr>
          <p:spPr bwMode="auto">
            <a:xfrm>
              <a:off x="2640" y="3631"/>
              <a:ext cx="816" cy="0"/>
            </a:xfrm>
            <a:prstGeom prst="line">
              <a:avLst/>
            </a:prstGeom>
            <a:noFill/>
            <a:ln w="28575">
              <a:solidFill>
                <a:srgbClr val="CC00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sp>
        <p:nvSpPr>
          <p:cNvPr id="22541" name="Text Box 55"/>
          <p:cNvSpPr txBox="1">
            <a:spLocks noChangeArrowheads="1"/>
          </p:cNvSpPr>
          <p:nvPr/>
        </p:nvSpPr>
        <p:spPr bwMode="auto">
          <a:xfrm>
            <a:off x="134938" y="4375641"/>
            <a:ext cx="1158875" cy="209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altLang="ja-JP" sz="1000" dirty="0">
                <a:latin typeface="Tahoma" charset="0"/>
              </a:rPr>
              <a:t>$X is a convention to denote the contents of a “register”, which is a location inside the CPU.  In contrast, immediate operands indicate the value itself </a:t>
            </a:r>
            <a:endParaRPr lang="en-US" sz="1000" dirty="0">
              <a:latin typeface="Tahoma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7906" grpId="0"/>
      <p:bldP spid="67790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</a:rPr>
              <a:t>Meaning of an Instruction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Operations are abbreviated into </a:t>
            </a:r>
            <a:r>
              <a:rPr lang="en-US" dirty="0" err="1">
                <a:latin typeface="Tahoma" charset="0"/>
                <a:ea typeface="ＭＳ Ｐゴシック" charset="0"/>
                <a:cs typeface="ＭＳ Ｐゴシック" charset="0"/>
              </a:rPr>
              <a:t>opcodes</a:t>
            </a: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 (1-4 letters)</a:t>
            </a:r>
          </a:p>
          <a:p>
            <a:pPr>
              <a:defRPr/>
            </a:pPr>
            <a:endParaRPr lang="en-US" dirty="0">
              <a:latin typeface="Tahoma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Instructions are specified with a very regular syntax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First an </a:t>
            </a:r>
            <a:r>
              <a:rPr lang="en-US" dirty="0" err="1">
                <a:latin typeface="Tahoma" charset="0"/>
                <a:ea typeface="ＭＳ Ｐゴシック" charset="0"/>
              </a:rPr>
              <a:t>opcode</a:t>
            </a:r>
            <a:r>
              <a:rPr lang="en-US" dirty="0">
                <a:latin typeface="Tahoma" charset="0"/>
                <a:ea typeface="ＭＳ Ｐゴシック" charset="0"/>
              </a:rPr>
              <a:t> followed by arguments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Usually (but not always) the destination is next, then source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Why this order?  Arbitrary…</a:t>
            </a:r>
          </a:p>
        </p:txBody>
      </p:sp>
      <p:sp>
        <p:nvSpPr>
          <p:cNvPr id="24582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C4CD7BD9-2E14-D74A-A4FD-62372E2C5534}" type="slidenum">
              <a:rPr lang="en-US" sz="1400">
                <a:latin typeface="Arial Narrow" charset="0"/>
              </a:rPr>
              <a:pPr/>
              <a:t>7</a:t>
            </a:fld>
            <a:endParaRPr lang="en-US" sz="1400">
              <a:latin typeface="Arial Narrow" charset="0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</a:rPr>
              <a:t>Being the Machine!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Instruction sequence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Instructions are executed sequentially from a list …</a:t>
            </a:r>
          </a:p>
          <a:p>
            <a:pPr lvl="2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… unless some special instructions alter this flow</a:t>
            </a:r>
          </a:p>
          <a:p>
            <a:pPr lvl="1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Instructions execute one after another</a:t>
            </a:r>
          </a:p>
          <a:p>
            <a:pPr lvl="2">
              <a:defRPr/>
            </a:pPr>
            <a:r>
              <a:rPr lang="en-US" dirty="0">
                <a:latin typeface="Tahoma" charset="0"/>
                <a:ea typeface="ＭＳ Ｐゴシック" charset="0"/>
              </a:rPr>
              <a:t>therefore, results of all previous instructions have been computed</a:t>
            </a:r>
          </a:p>
          <a:p>
            <a:pPr marL="457200" lvl="1" indent="0">
              <a:buFont typeface="Wingdings" charset="0"/>
              <a:buNone/>
              <a:defRPr/>
            </a:pPr>
            <a:endParaRPr lang="en-US" dirty="0">
              <a:latin typeface="Tahoma" charset="0"/>
              <a:ea typeface="ＭＳ Ｐゴシック" charset="0"/>
            </a:endParaRPr>
          </a:p>
          <a:p>
            <a:pPr>
              <a:defRPr/>
            </a:pPr>
            <a:endParaRPr lang="en-US" dirty="0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663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1C3FD53E-3430-F845-B281-AAEDF947431A}" type="slidenum">
              <a:rPr lang="en-US" sz="1400">
                <a:latin typeface="Arial Narrow" charset="0"/>
              </a:rPr>
              <a:pPr/>
              <a:t>8</a:t>
            </a:fld>
            <a:endParaRPr lang="en-US" sz="1400">
              <a:latin typeface="Arial Narrow" charset="0"/>
            </a:endParaRPr>
          </a:p>
        </p:txBody>
      </p:sp>
      <p:grpSp>
        <p:nvGrpSpPr>
          <p:cNvPr id="26627" name="Group 4"/>
          <p:cNvGrpSpPr>
            <a:grpSpLocks/>
          </p:cNvGrpSpPr>
          <p:nvPr/>
        </p:nvGrpSpPr>
        <p:grpSpPr bwMode="auto">
          <a:xfrm>
            <a:off x="5715000" y="3352800"/>
            <a:ext cx="2743200" cy="2238375"/>
            <a:chOff x="816" y="2352"/>
            <a:chExt cx="1728" cy="1410"/>
          </a:xfrm>
        </p:grpSpPr>
        <p:sp>
          <p:nvSpPr>
            <p:cNvPr id="26659" name="Text Box 5"/>
            <p:cNvSpPr txBox="1">
              <a:spLocks noChangeArrowheads="1"/>
            </p:cNvSpPr>
            <p:nvPr/>
          </p:nvSpPr>
          <p:spPr bwMode="auto">
            <a:xfrm>
              <a:off x="816" y="2640"/>
              <a:ext cx="1728" cy="252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2000">
                  <a:latin typeface="Tahoma" charset="0"/>
                </a:rPr>
                <a:t>$t0:	0 </a:t>
              </a:r>
            </a:p>
          </p:txBody>
        </p:sp>
        <p:sp>
          <p:nvSpPr>
            <p:cNvPr id="26660" name="Text Box 6"/>
            <p:cNvSpPr txBox="1">
              <a:spLocks noChangeArrowheads="1"/>
            </p:cNvSpPr>
            <p:nvPr/>
          </p:nvSpPr>
          <p:spPr bwMode="auto">
            <a:xfrm>
              <a:off x="816" y="2934"/>
              <a:ext cx="1728" cy="252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2000">
                  <a:latin typeface="Tahoma" charset="0"/>
                </a:rPr>
                <a:t>$t1:	6 </a:t>
              </a:r>
            </a:p>
          </p:txBody>
        </p:sp>
        <p:sp>
          <p:nvSpPr>
            <p:cNvPr id="26661" name="Text Box 7"/>
            <p:cNvSpPr txBox="1">
              <a:spLocks noChangeArrowheads="1"/>
            </p:cNvSpPr>
            <p:nvPr/>
          </p:nvSpPr>
          <p:spPr bwMode="auto">
            <a:xfrm>
              <a:off x="816" y="3222"/>
              <a:ext cx="1728" cy="252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2000">
                  <a:latin typeface="Tahoma" charset="0"/>
                </a:rPr>
                <a:t>$t2:	8 </a:t>
              </a:r>
            </a:p>
          </p:txBody>
        </p:sp>
        <p:sp>
          <p:nvSpPr>
            <p:cNvPr id="26662" name="Text Box 8"/>
            <p:cNvSpPr txBox="1">
              <a:spLocks noChangeArrowheads="1"/>
            </p:cNvSpPr>
            <p:nvPr/>
          </p:nvSpPr>
          <p:spPr bwMode="auto">
            <a:xfrm>
              <a:off x="816" y="3510"/>
              <a:ext cx="1728" cy="252"/>
            </a:xfrm>
            <a:prstGeom prst="rect">
              <a:avLst/>
            </a:prstGeom>
            <a:solidFill>
              <a:srgbClr val="FF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2000">
                  <a:latin typeface="Tahoma" charset="0"/>
                </a:rPr>
                <a:t>$t3:	10 </a:t>
              </a:r>
            </a:p>
          </p:txBody>
        </p:sp>
        <p:sp>
          <p:nvSpPr>
            <p:cNvPr id="26663" name="Text Box 9"/>
            <p:cNvSpPr txBox="1">
              <a:spLocks noChangeArrowheads="1"/>
            </p:cNvSpPr>
            <p:nvPr/>
          </p:nvSpPr>
          <p:spPr bwMode="auto">
            <a:xfrm>
              <a:off x="1269" y="2352"/>
              <a:ext cx="867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>
                  <a:latin typeface="Tahoma" charset="0"/>
                </a:rPr>
                <a:t>Variables</a:t>
              </a:r>
            </a:p>
          </p:txBody>
        </p:sp>
      </p:grpSp>
      <p:grpSp>
        <p:nvGrpSpPr>
          <p:cNvPr id="26628" name="Group 10"/>
          <p:cNvGrpSpPr>
            <a:grpSpLocks/>
          </p:cNvGrpSpPr>
          <p:nvPr/>
        </p:nvGrpSpPr>
        <p:grpSpPr bwMode="auto">
          <a:xfrm>
            <a:off x="990600" y="3352800"/>
            <a:ext cx="2743200" cy="2238375"/>
            <a:chOff x="576" y="960"/>
            <a:chExt cx="1728" cy="1410"/>
          </a:xfrm>
        </p:grpSpPr>
        <p:sp>
          <p:nvSpPr>
            <p:cNvPr id="26654" name="Text Box 11"/>
            <p:cNvSpPr txBox="1">
              <a:spLocks noChangeArrowheads="1"/>
            </p:cNvSpPr>
            <p:nvPr/>
          </p:nvSpPr>
          <p:spPr bwMode="auto">
            <a:xfrm>
              <a:off x="576" y="1231"/>
              <a:ext cx="1728" cy="252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2000">
                  <a:latin typeface="Tahoma" charset="0"/>
                </a:rPr>
                <a:t>add $t0, $t1, $t1 </a:t>
              </a:r>
            </a:p>
          </p:txBody>
        </p:sp>
        <p:sp>
          <p:nvSpPr>
            <p:cNvPr id="26655" name="Text Box 12"/>
            <p:cNvSpPr txBox="1">
              <a:spLocks noChangeArrowheads="1"/>
            </p:cNvSpPr>
            <p:nvPr/>
          </p:nvSpPr>
          <p:spPr bwMode="auto">
            <a:xfrm>
              <a:off x="576" y="1530"/>
              <a:ext cx="1728" cy="252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2000">
                  <a:latin typeface="Tahoma" charset="0"/>
                </a:rPr>
                <a:t>add $t0, $t0, $t0 </a:t>
              </a:r>
            </a:p>
          </p:txBody>
        </p:sp>
        <p:sp>
          <p:nvSpPr>
            <p:cNvPr id="26656" name="Text Box 13"/>
            <p:cNvSpPr txBox="1">
              <a:spLocks noChangeArrowheads="1"/>
            </p:cNvSpPr>
            <p:nvPr/>
          </p:nvSpPr>
          <p:spPr bwMode="auto">
            <a:xfrm>
              <a:off x="576" y="1828"/>
              <a:ext cx="1728" cy="252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2000">
                  <a:latin typeface="Tahoma" charset="0"/>
                </a:rPr>
                <a:t>add $t0, $t0, $t0 </a:t>
              </a:r>
            </a:p>
          </p:txBody>
        </p:sp>
        <p:sp>
          <p:nvSpPr>
            <p:cNvPr id="26657" name="Text Box 14"/>
            <p:cNvSpPr txBox="1">
              <a:spLocks noChangeArrowheads="1"/>
            </p:cNvSpPr>
            <p:nvPr/>
          </p:nvSpPr>
          <p:spPr bwMode="auto">
            <a:xfrm>
              <a:off x="576" y="2118"/>
              <a:ext cx="1728" cy="252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2000">
                  <a:latin typeface="Tahoma" charset="0"/>
                </a:rPr>
                <a:t>sub $t1, $t0, $t1 </a:t>
              </a:r>
            </a:p>
          </p:txBody>
        </p:sp>
        <p:sp>
          <p:nvSpPr>
            <p:cNvPr id="26658" name="Text Box 15"/>
            <p:cNvSpPr txBox="1">
              <a:spLocks noChangeArrowheads="1"/>
            </p:cNvSpPr>
            <p:nvPr/>
          </p:nvSpPr>
          <p:spPr bwMode="auto">
            <a:xfrm>
              <a:off x="901" y="960"/>
              <a:ext cx="1109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>
                  <a:latin typeface="Tahoma" charset="0"/>
                </a:rPr>
                <a:t>Instructions</a:t>
              </a:r>
            </a:p>
          </p:txBody>
        </p:sp>
      </p:grpSp>
      <p:sp>
        <p:nvSpPr>
          <p:cNvPr id="679952" name="AutoShape 16"/>
          <p:cNvSpPr>
            <a:spLocks noChangeArrowheads="1"/>
          </p:cNvSpPr>
          <p:nvPr/>
        </p:nvSpPr>
        <p:spPr bwMode="auto">
          <a:xfrm>
            <a:off x="685800" y="3541713"/>
            <a:ext cx="304800" cy="917575"/>
          </a:xfrm>
          <a:prstGeom prst="rightArrow">
            <a:avLst>
              <a:gd name="adj1" fmla="val 50000"/>
              <a:gd name="adj2" fmla="val 33333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>
              <a:latin typeface="Tahoma" charset="0"/>
            </a:endParaRPr>
          </a:p>
        </p:txBody>
      </p:sp>
      <p:sp>
        <p:nvSpPr>
          <p:cNvPr id="679953" name="AutoShape 17"/>
          <p:cNvSpPr>
            <a:spLocks noChangeArrowheads="1"/>
          </p:cNvSpPr>
          <p:nvPr/>
        </p:nvSpPr>
        <p:spPr bwMode="auto">
          <a:xfrm>
            <a:off x="685800" y="3998913"/>
            <a:ext cx="304800" cy="917575"/>
          </a:xfrm>
          <a:prstGeom prst="rightArrow">
            <a:avLst>
              <a:gd name="adj1" fmla="val 50000"/>
              <a:gd name="adj2" fmla="val 33333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>
              <a:latin typeface="Tahoma" charset="0"/>
            </a:endParaRPr>
          </a:p>
        </p:txBody>
      </p:sp>
      <p:sp>
        <p:nvSpPr>
          <p:cNvPr id="679954" name="AutoShape 18"/>
          <p:cNvSpPr>
            <a:spLocks noChangeArrowheads="1"/>
          </p:cNvSpPr>
          <p:nvPr/>
        </p:nvSpPr>
        <p:spPr bwMode="auto">
          <a:xfrm>
            <a:off x="685800" y="4456113"/>
            <a:ext cx="304800" cy="917575"/>
          </a:xfrm>
          <a:prstGeom prst="rightArrow">
            <a:avLst>
              <a:gd name="adj1" fmla="val 50000"/>
              <a:gd name="adj2" fmla="val 33333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>
              <a:latin typeface="Tahoma" charset="0"/>
            </a:endParaRPr>
          </a:p>
        </p:txBody>
      </p:sp>
      <p:sp>
        <p:nvSpPr>
          <p:cNvPr id="679955" name="AutoShape 19"/>
          <p:cNvSpPr>
            <a:spLocks noChangeArrowheads="1"/>
          </p:cNvSpPr>
          <p:nvPr/>
        </p:nvSpPr>
        <p:spPr bwMode="auto">
          <a:xfrm>
            <a:off x="685800" y="4989513"/>
            <a:ext cx="304800" cy="917575"/>
          </a:xfrm>
          <a:prstGeom prst="rightArrow">
            <a:avLst>
              <a:gd name="adj1" fmla="val 50000"/>
              <a:gd name="adj2" fmla="val 33333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>
              <a:latin typeface="Tahoma" charset="0"/>
            </a:endParaRPr>
          </a:p>
        </p:txBody>
      </p:sp>
      <p:grpSp>
        <p:nvGrpSpPr>
          <p:cNvPr id="4" name="Group 23"/>
          <p:cNvGrpSpPr>
            <a:grpSpLocks/>
          </p:cNvGrpSpPr>
          <p:nvPr/>
        </p:nvGrpSpPr>
        <p:grpSpPr bwMode="auto">
          <a:xfrm>
            <a:off x="6705600" y="3819525"/>
            <a:ext cx="746125" cy="400050"/>
            <a:chOff x="2352" y="3696"/>
            <a:chExt cx="470" cy="252"/>
          </a:xfrm>
        </p:grpSpPr>
        <p:sp>
          <p:nvSpPr>
            <p:cNvPr id="26651" name="Line 20"/>
            <p:cNvSpPr>
              <a:spLocks noChangeShapeType="1"/>
            </p:cNvSpPr>
            <p:nvPr/>
          </p:nvSpPr>
          <p:spPr bwMode="auto">
            <a:xfrm>
              <a:off x="2352" y="3744"/>
              <a:ext cx="144" cy="19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6652" name="Line 21"/>
            <p:cNvSpPr>
              <a:spLocks noChangeShapeType="1"/>
            </p:cNvSpPr>
            <p:nvPr/>
          </p:nvSpPr>
          <p:spPr bwMode="auto">
            <a:xfrm flipH="1">
              <a:off x="2352" y="3744"/>
              <a:ext cx="144" cy="19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6653" name="Text Box 22"/>
            <p:cNvSpPr txBox="1">
              <a:spLocks noChangeArrowheads="1"/>
            </p:cNvSpPr>
            <p:nvPr/>
          </p:nvSpPr>
          <p:spPr bwMode="auto">
            <a:xfrm>
              <a:off x="2496" y="3696"/>
              <a:ext cx="326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>
                  <a:latin typeface="Tahoma" charset="0"/>
                </a:rPr>
                <a:t>12</a:t>
              </a:r>
            </a:p>
          </p:txBody>
        </p:sp>
      </p:grpSp>
      <p:grpSp>
        <p:nvGrpSpPr>
          <p:cNvPr id="5" name="Group 24"/>
          <p:cNvGrpSpPr>
            <a:grpSpLocks/>
          </p:cNvGrpSpPr>
          <p:nvPr/>
        </p:nvGrpSpPr>
        <p:grpSpPr bwMode="auto">
          <a:xfrm>
            <a:off x="7123113" y="3829766"/>
            <a:ext cx="927100" cy="400050"/>
            <a:chOff x="2352" y="3702"/>
            <a:chExt cx="584" cy="252"/>
          </a:xfrm>
        </p:grpSpPr>
        <p:sp>
          <p:nvSpPr>
            <p:cNvPr id="26648" name="Line 25"/>
            <p:cNvSpPr>
              <a:spLocks noChangeShapeType="1"/>
            </p:cNvSpPr>
            <p:nvPr/>
          </p:nvSpPr>
          <p:spPr bwMode="auto">
            <a:xfrm>
              <a:off x="2352" y="3744"/>
              <a:ext cx="144" cy="19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6649" name="Line 26"/>
            <p:cNvSpPr>
              <a:spLocks noChangeShapeType="1"/>
            </p:cNvSpPr>
            <p:nvPr/>
          </p:nvSpPr>
          <p:spPr bwMode="auto">
            <a:xfrm flipH="1">
              <a:off x="2352" y="3744"/>
              <a:ext cx="144" cy="19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6650" name="Text Box 27"/>
            <p:cNvSpPr txBox="1">
              <a:spLocks noChangeArrowheads="1"/>
            </p:cNvSpPr>
            <p:nvPr/>
          </p:nvSpPr>
          <p:spPr bwMode="auto">
            <a:xfrm>
              <a:off x="2610" y="3702"/>
              <a:ext cx="326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 dirty="0">
                  <a:latin typeface="Tahoma" charset="0"/>
                </a:rPr>
                <a:t>24</a:t>
              </a:r>
            </a:p>
          </p:txBody>
        </p:sp>
      </p:grpSp>
      <p:grpSp>
        <p:nvGrpSpPr>
          <p:cNvPr id="6" name="Group 28"/>
          <p:cNvGrpSpPr>
            <a:grpSpLocks/>
          </p:cNvGrpSpPr>
          <p:nvPr/>
        </p:nvGrpSpPr>
        <p:grpSpPr bwMode="auto">
          <a:xfrm>
            <a:off x="7640640" y="3838575"/>
            <a:ext cx="830263" cy="400050"/>
            <a:chOff x="2352" y="3697"/>
            <a:chExt cx="523" cy="252"/>
          </a:xfrm>
        </p:grpSpPr>
        <p:sp>
          <p:nvSpPr>
            <p:cNvPr id="26645" name="Line 29"/>
            <p:cNvSpPr>
              <a:spLocks noChangeShapeType="1"/>
            </p:cNvSpPr>
            <p:nvPr/>
          </p:nvSpPr>
          <p:spPr bwMode="auto">
            <a:xfrm>
              <a:off x="2352" y="3744"/>
              <a:ext cx="144" cy="19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6646" name="Line 30"/>
            <p:cNvSpPr>
              <a:spLocks noChangeShapeType="1"/>
            </p:cNvSpPr>
            <p:nvPr/>
          </p:nvSpPr>
          <p:spPr bwMode="auto">
            <a:xfrm flipH="1">
              <a:off x="2352" y="3744"/>
              <a:ext cx="144" cy="19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6647" name="Text Box 31"/>
            <p:cNvSpPr txBox="1">
              <a:spLocks noChangeArrowheads="1"/>
            </p:cNvSpPr>
            <p:nvPr/>
          </p:nvSpPr>
          <p:spPr bwMode="auto">
            <a:xfrm>
              <a:off x="2553" y="3697"/>
              <a:ext cx="322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 dirty="0">
                  <a:latin typeface="Tahoma" charset="0"/>
                </a:rPr>
                <a:t>48</a:t>
              </a:r>
            </a:p>
          </p:txBody>
        </p:sp>
      </p:grpSp>
      <p:grpSp>
        <p:nvGrpSpPr>
          <p:cNvPr id="7" name="Group 32"/>
          <p:cNvGrpSpPr>
            <a:grpSpLocks/>
          </p:cNvGrpSpPr>
          <p:nvPr/>
        </p:nvGrpSpPr>
        <p:grpSpPr bwMode="auto">
          <a:xfrm>
            <a:off x="6696075" y="4286250"/>
            <a:ext cx="746125" cy="400050"/>
            <a:chOff x="2352" y="3696"/>
            <a:chExt cx="470" cy="252"/>
          </a:xfrm>
        </p:grpSpPr>
        <p:sp>
          <p:nvSpPr>
            <p:cNvPr id="26642" name="Line 33"/>
            <p:cNvSpPr>
              <a:spLocks noChangeShapeType="1"/>
            </p:cNvSpPr>
            <p:nvPr/>
          </p:nvSpPr>
          <p:spPr bwMode="auto">
            <a:xfrm>
              <a:off x="2352" y="3744"/>
              <a:ext cx="144" cy="19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6643" name="Line 34"/>
            <p:cNvSpPr>
              <a:spLocks noChangeShapeType="1"/>
            </p:cNvSpPr>
            <p:nvPr/>
          </p:nvSpPr>
          <p:spPr bwMode="auto">
            <a:xfrm flipH="1">
              <a:off x="2352" y="3744"/>
              <a:ext cx="144" cy="19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6644" name="Text Box 35"/>
            <p:cNvSpPr txBox="1">
              <a:spLocks noChangeArrowheads="1"/>
            </p:cNvSpPr>
            <p:nvPr/>
          </p:nvSpPr>
          <p:spPr bwMode="auto">
            <a:xfrm>
              <a:off x="2496" y="3696"/>
              <a:ext cx="326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2000">
                  <a:latin typeface="Tahoma" charset="0"/>
                </a:rPr>
                <a:t>42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9952" grpId="0" animBg="1"/>
      <p:bldP spid="679952" grpId="1" animBg="1"/>
      <p:bldP spid="679953" grpId="0" animBg="1"/>
      <p:bldP spid="679953" grpId="1" animBg="1"/>
      <p:bldP spid="679954" grpId="0" animBg="1"/>
      <p:bldP spid="679954" grpId="1" animBg="1"/>
      <p:bldP spid="67995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Tahoma" charset="0"/>
                <a:ea typeface="ＭＳ Ｐゴシック" charset="0"/>
                <a:cs typeface="ＭＳ Ｐゴシック" charset="0"/>
              </a:rPr>
              <a:t>Anatomy of a von Neumann Computer</a:t>
            </a:r>
          </a:p>
        </p:txBody>
      </p:sp>
      <p:sp>
        <p:nvSpPr>
          <p:cNvPr id="36883" name="Slide Number Placeholder 4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fld id="{A06650EE-A3BE-5C47-9C31-F79B073A9DEA}" type="slidenum">
              <a:rPr lang="en-US" sz="1400">
                <a:latin typeface="Arial Narrow" charset="0"/>
              </a:rPr>
              <a:pPr/>
              <a:t>9</a:t>
            </a:fld>
            <a:endParaRPr lang="en-US" sz="1400">
              <a:latin typeface="Arial Narrow" charset="0"/>
            </a:endParaRPr>
          </a:p>
        </p:txBody>
      </p:sp>
      <p:sp>
        <p:nvSpPr>
          <p:cNvPr id="36866" name="Rectangle 4"/>
          <p:cNvSpPr>
            <a:spLocks noChangeArrowheads="1"/>
          </p:cNvSpPr>
          <p:nvPr/>
        </p:nvSpPr>
        <p:spPr bwMode="auto">
          <a:xfrm>
            <a:off x="4881563" y="1135063"/>
            <a:ext cx="1603375" cy="1139825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b="0">
                <a:latin typeface="Tahoma" charset="0"/>
              </a:rPr>
              <a:t>Control</a:t>
            </a:r>
            <a:br>
              <a:rPr lang="en-US" b="0">
                <a:latin typeface="Tahoma" charset="0"/>
              </a:rPr>
            </a:br>
            <a:r>
              <a:rPr lang="en-US" b="0">
                <a:latin typeface="Tahoma" charset="0"/>
              </a:rPr>
              <a:t>Unit</a:t>
            </a:r>
          </a:p>
        </p:txBody>
      </p:sp>
      <p:sp>
        <p:nvSpPr>
          <p:cNvPr id="36867" name="Rectangle 5"/>
          <p:cNvSpPr>
            <a:spLocks noChangeArrowheads="1"/>
          </p:cNvSpPr>
          <p:nvPr/>
        </p:nvSpPr>
        <p:spPr bwMode="auto">
          <a:xfrm>
            <a:off x="2647950" y="1135063"/>
            <a:ext cx="1317625" cy="1139825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b="0">
                <a:latin typeface="Tahoma" charset="0"/>
              </a:rPr>
              <a:t>Data</a:t>
            </a:r>
          </a:p>
          <a:p>
            <a:pPr algn="ctr"/>
            <a:r>
              <a:rPr lang="en-US" b="0">
                <a:latin typeface="Tahoma" charset="0"/>
              </a:rPr>
              <a:t>Path</a:t>
            </a:r>
          </a:p>
        </p:txBody>
      </p:sp>
      <p:sp>
        <p:nvSpPr>
          <p:cNvPr id="36868" name="Rectangle 6"/>
          <p:cNvSpPr>
            <a:spLocks noChangeArrowheads="1"/>
          </p:cNvSpPr>
          <p:nvPr/>
        </p:nvSpPr>
        <p:spPr bwMode="auto">
          <a:xfrm rot="-5400000">
            <a:off x="1935162" y="1562101"/>
            <a:ext cx="1139825" cy="285750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200" b="0">
                <a:latin typeface="Tahoma" charset="0"/>
              </a:rPr>
              <a:t>registers</a:t>
            </a:r>
          </a:p>
        </p:txBody>
      </p:sp>
      <p:sp>
        <p:nvSpPr>
          <p:cNvPr id="36869" name="Line 7"/>
          <p:cNvSpPr>
            <a:spLocks noChangeShapeType="1"/>
          </p:cNvSpPr>
          <p:nvPr/>
        </p:nvSpPr>
        <p:spPr bwMode="auto">
          <a:xfrm>
            <a:off x="3965575" y="1914525"/>
            <a:ext cx="9159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70" name="Line 8"/>
          <p:cNvSpPr>
            <a:spLocks noChangeShapeType="1"/>
          </p:cNvSpPr>
          <p:nvPr/>
        </p:nvSpPr>
        <p:spPr bwMode="auto">
          <a:xfrm flipH="1">
            <a:off x="3965575" y="1495425"/>
            <a:ext cx="9159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71" name="Rectangle 9"/>
          <p:cNvSpPr>
            <a:spLocks noChangeArrowheads="1"/>
          </p:cNvSpPr>
          <p:nvPr/>
        </p:nvSpPr>
        <p:spPr bwMode="auto">
          <a:xfrm>
            <a:off x="2362200" y="2754313"/>
            <a:ext cx="4179888" cy="360362"/>
          </a:xfrm>
          <a:prstGeom prst="rect">
            <a:avLst/>
          </a:prstGeom>
          <a:solidFill>
            <a:srgbClr val="CCE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b="0">
                <a:latin typeface="Tahoma" charset="0"/>
              </a:rPr>
              <a:t>MEMORY</a:t>
            </a:r>
          </a:p>
        </p:txBody>
      </p:sp>
      <p:sp>
        <p:nvSpPr>
          <p:cNvPr id="36872" name="Line 10"/>
          <p:cNvSpPr>
            <a:spLocks noChangeShapeType="1"/>
          </p:cNvSpPr>
          <p:nvPr/>
        </p:nvSpPr>
        <p:spPr bwMode="auto">
          <a:xfrm flipV="1">
            <a:off x="5875338" y="2274888"/>
            <a:ext cx="0" cy="479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73" name="Line 11"/>
          <p:cNvSpPr>
            <a:spLocks noChangeShapeType="1"/>
          </p:cNvSpPr>
          <p:nvPr/>
        </p:nvSpPr>
        <p:spPr bwMode="auto">
          <a:xfrm>
            <a:off x="3548063" y="2278063"/>
            <a:ext cx="0" cy="479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74" name="Text Box 12"/>
          <p:cNvSpPr txBox="1">
            <a:spLocks noChangeArrowheads="1"/>
          </p:cNvSpPr>
          <p:nvPr/>
        </p:nvSpPr>
        <p:spPr bwMode="auto">
          <a:xfrm>
            <a:off x="4075113" y="1236663"/>
            <a:ext cx="72866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>
                <a:latin typeface="Tahoma" charset="0"/>
              </a:rPr>
              <a:t>control</a:t>
            </a:r>
          </a:p>
        </p:txBody>
      </p:sp>
      <p:sp>
        <p:nvSpPr>
          <p:cNvPr id="36875" name="Text Box 13"/>
          <p:cNvSpPr txBox="1">
            <a:spLocks noChangeArrowheads="1"/>
          </p:cNvSpPr>
          <p:nvPr/>
        </p:nvSpPr>
        <p:spPr bwMode="auto">
          <a:xfrm>
            <a:off x="4079875" y="1651000"/>
            <a:ext cx="65881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pPr algn="ctr"/>
            <a:r>
              <a:rPr lang="en-US" sz="1400" b="0">
                <a:latin typeface="Tahoma" charset="0"/>
              </a:rPr>
              <a:t>status</a:t>
            </a:r>
          </a:p>
        </p:txBody>
      </p:sp>
      <p:sp>
        <p:nvSpPr>
          <p:cNvPr id="36876" name="Text Box 14"/>
          <p:cNvSpPr txBox="1">
            <a:spLocks noChangeArrowheads="1"/>
          </p:cNvSpPr>
          <p:nvPr/>
        </p:nvSpPr>
        <p:spPr bwMode="auto">
          <a:xfrm>
            <a:off x="5899150" y="2395538"/>
            <a:ext cx="1255713" cy="3079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1400">
                <a:latin typeface="Tahoma" charset="0"/>
              </a:rPr>
              <a:t>instructions</a:t>
            </a:r>
          </a:p>
        </p:txBody>
      </p:sp>
      <p:sp>
        <p:nvSpPr>
          <p:cNvPr id="36877" name="Text Box 15"/>
          <p:cNvSpPr txBox="1">
            <a:spLocks noChangeArrowheads="1"/>
          </p:cNvSpPr>
          <p:nvPr/>
        </p:nvSpPr>
        <p:spPr bwMode="auto">
          <a:xfrm>
            <a:off x="3571875" y="2398713"/>
            <a:ext cx="587375" cy="3079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1400">
                <a:latin typeface="Tahoma" charset="0"/>
              </a:rPr>
              <a:t>data</a:t>
            </a:r>
          </a:p>
        </p:txBody>
      </p:sp>
      <p:grpSp>
        <p:nvGrpSpPr>
          <p:cNvPr id="10" name="Group 65"/>
          <p:cNvGrpSpPr>
            <a:grpSpLocks/>
          </p:cNvGrpSpPr>
          <p:nvPr/>
        </p:nvGrpSpPr>
        <p:grpSpPr bwMode="auto">
          <a:xfrm>
            <a:off x="3276601" y="1820863"/>
            <a:ext cx="5303838" cy="4795837"/>
            <a:chOff x="2064" y="1344"/>
            <a:chExt cx="3341" cy="3021"/>
          </a:xfrm>
        </p:grpSpPr>
        <p:sp>
          <p:nvSpPr>
            <p:cNvPr id="36890" name="Freeform 66"/>
            <p:cNvSpPr>
              <a:spLocks/>
            </p:cNvSpPr>
            <p:nvPr/>
          </p:nvSpPr>
          <p:spPr bwMode="auto">
            <a:xfrm flipH="1">
              <a:off x="4296" y="1344"/>
              <a:ext cx="456" cy="1056"/>
            </a:xfrm>
            <a:custGeom>
              <a:avLst/>
              <a:gdLst>
                <a:gd name="T0" fmla="*/ 456 w 456"/>
                <a:gd name="T1" fmla="*/ 0 h 1056"/>
                <a:gd name="T2" fmla="*/ 168 w 456"/>
                <a:gd name="T3" fmla="*/ 192 h 1056"/>
                <a:gd name="T4" fmla="*/ 24 w 456"/>
                <a:gd name="T5" fmla="*/ 528 h 1056"/>
                <a:gd name="T6" fmla="*/ 24 w 456"/>
                <a:gd name="T7" fmla="*/ 1056 h 105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56"/>
                <a:gd name="T13" fmla="*/ 0 h 1056"/>
                <a:gd name="T14" fmla="*/ 456 w 456"/>
                <a:gd name="T15" fmla="*/ 1056 h 105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56" h="1056">
                  <a:moveTo>
                    <a:pt x="456" y="0"/>
                  </a:moveTo>
                  <a:cubicBezTo>
                    <a:pt x="348" y="52"/>
                    <a:pt x="240" y="104"/>
                    <a:pt x="168" y="192"/>
                  </a:cubicBezTo>
                  <a:cubicBezTo>
                    <a:pt x="96" y="280"/>
                    <a:pt x="48" y="384"/>
                    <a:pt x="24" y="528"/>
                  </a:cubicBezTo>
                  <a:cubicBezTo>
                    <a:pt x="0" y="672"/>
                    <a:pt x="12" y="864"/>
                    <a:pt x="24" y="1056"/>
                  </a:cubicBezTo>
                </a:path>
              </a:pathLst>
            </a:custGeom>
            <a:noFill/>
            <a:ln w="57150">
              <a:solidFill>
                <a:srgbClr val="CC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891" name="Rectangle 67"/>
            <p:cNvSpPr>
              <a:spLocks noChangeArrowheads="1"/>
            </p:cNvSpPr>
            <p:nvPr/>
          </p:nvSpPr>
          <p:spPr bwMode="auto">
            <a:xfrm>
              <a:off x="3216" y="2496"/>
              <a:ext cx="576" cy="14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600">
                  <a:latin typeface="Tahoma" charset="0"/>
                </a:rPr>
                <a:t>PC</a:t>
              </a:r>
            </a:p>
          </p:txBody>
        </p:sp>
        <p:sp>
          <p:nvSpPr>
            <p:cNvPr id="36892" name="Freeform 68"/>
            <p:cNvSpPr>
              <a:spLocks/>
            </p:cNvSpPr>
            <p:nvPr/>
          </p:nvSpPr>
          <p:spPr bwMode="auto">
            <a:xfrm>
              <a:off x="3216" y="2520"/>
              <a:ext cx="96" cy="96"/>
            </a:xfrm>
            <a:custGeom>
              <a:avLst/>
              <a:gdLst>
                <a:gd name="T0" fmla="*/ 0 w 96"/>
                <a:gd name="T1" fmla="*/ 0 h 96"/>
                <a:gd name="T2" fmla="*/ 96 w 96"/>
                <a:gd name="T3" fmla="*/ 48 h 96"/>
                <a:gd name="T4" fmla="*/ 0 w 96"/>
                <a:gd name="T5" fmla="*/ 96 h 96"/>
                <a:gd name="T6" fmla="*/ 0 60000 65536"/>
                <a:gd name="T7" fmla="*/ 0 60000 65536"/>
                <a:gd name="T8" fmla="*/ 0 60000 65536"/>
                <a:gd name="T9" fmla="*/ 0 w 96"/>
                <a:gd name="T10" fmla="*/ 0 h 96"/>
                <a:gd name="T11" fmla="*/ 96 w 96"/>
                <a:gd name="T12" fmla="*/ 96 h 9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6" h="96">
                  <a:moveTo>
                    <a:pt x="0" y="0"/>
                  </a:moveTo>
                  <a:lnTo>
                    <a:pt x="96" y="48"/>
                  </a:lnTo>
                  <a:lnTo>
                    <a:pt x="0" y="96"/>
                  </a:ln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893" name="Line 69"/>
            <p:cNvSpPr>
              <a:spLocks noChangeShapeType="1"/>
            </p:cNvSpPr>
            <p:nvPr/>
          </p:nvSpPr>
          <p:spPr bwMode="auto">
            <a:xfrm>
              <a:off x="4272" y="2400"/>
              <a:ext cx="0" cy="38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894" name="Rectangle 70"/>
            <p:cNvSpPr>
              <a:spLocks noChangeArrowheads="1"/>
            </p:cNvSpPr>
            <p:nvPr/>
          </p:nvSpPr>
          <p:spPr bwMode="auto">
            <a:xfrm>
              <a:off x="4272" y="2544"/>
              <a:ext cx="624" cy="14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100" b="0" dirty="0">
                  <a:latin typeface="Tahoma" charset="0"/>
                </a:rPr>
                <a:t>1101…1011</a:t>
              </a:r>
            </a:p>
          </p:txBody>
        </p:sp>
        <p:sp>
          <p:nvSpPr>
            <p:cNvPr id="36895" name="Freeform 71"/>
            <p:cNvSpPr>
              <a:spLocks/>
            </p:cNvSpPr>
            <p:nvPr/>
          </p:nvSpPr>
          <p:spPr bwMode="auto">
            <a:xfrm>
              <a:off x="3784" y="2520"/>
              <a:ext cx="488" cy="184"/>
            </a:xfrm>
            <a:custGeom>
              <a:avLst/>
              <a:gdLst>
                <a:gd name="T0" fmla="*/ 8 w 488"/>
                <a:gd name="T1" fmla="*/ 24 h 184"/>
                <a:gd name="T2" fmla="*/ 152 w 488"/>
                <a:gd name="T3" fmla="*/ 24 h 184"/>
                <a:gd name="T4" fmla="*/ 56 w 488"/>
                <a:gd name="T5" fmla="*/ 168 h 184"/>
                <a:gd name="T6" fmla="*/ 488 w 488"/>
                <a:gd name="T7" fmla="*/ 120 h 18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88"/>
                <a:gd name="T13" fmla="*/ 0 h 184"/>
                <a:gd name="T14" fmla="*/ 488 w 488"/>
                <a:gd name="T15" fmla="*/ 184 h 18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88" h="184">
                  <a:moveTo>
                    <a:pt x="8" y="24"/>
                  </a:moveTo>
                  <a:cubicBezTo>
                    <a:pt x="76" y="12"/>
                    <a:pt x="144" y="0"/>
                    <a:pt x="152" y="24"/>
                  </a:cubicBezTo>
                  <a:cubicBezTo>
                    <a:pt x="160" y="48"/>
                    <a:pt x="0" y="152"/>
                    <a:pt x="56" y="168"/>
                  </a:cubicBezTo>
                  <a:cubicBezTo>
                    <a:pt x="112" y="184"/>
                    <a:pt x="300" y="152"/>
                    <a:pt x="488" y="12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896" name="Rectangle 72"/>
            <p:cNvSpPr>
              <a:spLocks noChangeArrowheads="1"/>
            </p:cNvSpPr>
            <p:nvPr/>
          </p:nvSpPr>
          <p:spPr bwMode="auto">
            <a:xfrm>
              <a:off x="2064" y="3294"/>
              <a:ext cx="3341" cy="10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3500" tIns="25400" rIns="63500" bIns="25400">
              <a:spAutoFit/>
            </a:bodyPr>
            <a:lstStyle/>
            <a:p>
              <a:pPr marL="228600" indent="-228600">
                <a:lnSpc>
                  <a:spcPct val="85000"/>
                </a:lnSpc>
              </a:pPr>
              <a:r>
                <a:rPr lang="en-US" sz="1800" b="0" dirty="0">
                  <a:latin typeface="Tahoma" charset="0"/>
                </a:rPr>
                <a:t>• INSTRUCTIONS coded in binary</a:t>
              </a:r>
            </a:p>
            <a:p>
              <a:pPr marL="685800" lvl="1" indent="-228600">
                <a:lnSpc>
                  <a:spcPct val="85000"/>
                </a:lnSpc>
              </a:pPr>
              <a:endParaRPr lang="en-US" sz="1800" b="0" dirty="0">
                <a:latin typeface="Tahoma" charset="0"/>
              </a:endParaRPr>
            </a:p>
            <a:p>
              <a:pPr marL="228600" indent="-228600">
                <a:lnSpc>
                  <a:spcPct val="85000"/>
                </a:lnSpc>
              </a:pPr>
              <a:r>
                <a:rPr lang="en-US" sz="1800" b="0" dirty="0">
                  <a:latin typeface="Tahoma" charset="0"/>
                </a:rPr>
                <a:t>• PROGRAM COUNTER or PC: Address of next instruction to be executed</a:t>
              </a:r>
            </a:p>
            <a:p>
              <a:pPr marL="228600" indent="-228600">
                <a:lnSpc>
                  <a:spcPct val="85000"/>
                </a:lnSpc>
              </a:pPr>
              <a:endParaRPr lang="en-US" sz="1800" b="0" dirty="0">
                <a:latin typeface="Tahoma" charset="0"/>
              </a:endParaRPr>
            </a:p>
            <a:p>
              <a:pPr marL="228600" indent="-228600">
                <a:lnSpc>
                  <a:spcPct val="85000"/>
                </a:lnSpc>
              </a:pPr>
              <a:r>
                <a:rPr lang="en-US" sz="1800" b="0" dirty="0">
                  <a:latin typeface="Tahoma" charset="0"/>
                </a:rPr>
                <a:t>• Control Unit has circuitry inside to translate instructions into control signals for data path</a:t>
              </a:r>
            </a:p>
          </p:txBody>
        </p:sp>
        <p:sp>
          <p:nvSpPr>
            <p:cNvPr id="36897" name="Line 73"/>
            <p:cNvSpPr>
              <a:spLocks noChangeShapeType="1"/>
            </p:cNvSpPr>
            <p:nvPr/>
          </p:nvSpPr>
          <p:spPr bwMode="auto">
            <a:xfrm>
              <a:off x="4904" y="2400"/>
              <a:ext cx="0" cy="38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898" name="Oval 74"/>
            <p:cNvSpPr>
              <a:spLocks noChangeArrowheads="1"/>
            </p:cNvSpPr>
            <p:nvPr/>
          </p:nvSpPr>
          <p:spPr bwMode="auto">
            <a:xfrm>
              <a:off x="2832" y="2448"/>
              <a:ext cx="288" cy="288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000" dirty="0">
                  <a:latin typeface="Tahoma" charset="0"/>
                </a:rPr>
                <a:t>+4</a:t>
              </a:r>
            </a:p>
          </p:txBody>
        </p:sp>
        <p:sp>
          <p:nvSpPr>
            <p:cNvPr id="36899" name="Freeform 75"/>
            <p:cNvSpPr>
              <a:spLocks/>
            </p:cNvSpPr>
            <p:nvPr/>
          </p:nvSpPr>
          <p:spPr bwMode="auto">
            <a:xfrm>
              <a:off x="2976" y="2640"/>
              <a:ext cx="528" cy="192"/>
            </a:xfrm>
            <a:custGeom>
              <a:avLst/>
              <a:gdLst>
                <a:gd name="T0" fmla="*/ 528 w 528"/>
                <a:gd name="T1" fmla="*/ 0 h 192"/>
                <a:gd name="T2" fmla="*/ 528 w 528"/>
                <a:gd name="T3" fmla="*/ 192 h 192"/>
                <a:gd name="T4" fmla="*/ 0 w 528"/>
                <a:gd name="T5" fmla="*/ 192 h 192"/>
                <a:gd name="T6" fmla="*/ 0 w 528"/>
                <a:gd name="T7" fmla="*/ 96 h 19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28"/>
                <a:gd name="T13" fmla="*/ 0 h 192"/>
                <a:gd name="T14" fmla="*/ 528 w 528"/>
                <a:gd name="T15" fmla="*/ 192 h 19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28" h="192">
                  <a:moveTo>
                    <a:pt x="528" y="0"/>
                  </a:moveTo>
                  <a:lnTo>
                    <a:pt x="528" y="192"/>
                  </a:lnTo>
                  <a:lnTo>
                    <a:pt x="0" y="192"/>
                  </a:lnTo>
                  <a:lnTo>
                    <a:pt x="0" y="96"/>
                  </a:ln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900" name="Freeform 76"/>
            <p:cNvSpPr>
              <a:spLocks/>
            </p:cNvSpPr>
            <p:nvPr/>
          </p:nvSpPr>
          <p:spPr bwMode="auto">
            <a:xfrm>
              <a:off x="2976" y="2352"/>
              <a:ext cx="528" cy="144"/>
            </a:xfrm>
            <a:custGeom>
              <a:avLst/>
              <a:gdLst>
                <a:gd name="T0" fmla="*/ 0 w 528"/>
                <a:gd name="T1" fmla="*/ 96 h 144"/>
                <a:gd name="T2" fmla="*/ 0 w 528"/>
                <a:gd name="T3" fmla="*/ 0 h 144"/>
                <a:gd name="T4" fmla="*/ 528 w 528"/>
                <a:gd name="T5" fmla="*/ 0 h 144"/>
                <a:gd name="T6" fmla="*/ 528 w 528"/>
                <a:gd name="T7" fmla="*/ 144 h 14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28"/>
                <a:gd name="T13" fmla="*/ 0 h 144"/>
                <a:gd name="T14" fmla="*/ 528 w 528"/>
                <a:gd name="T15" fmla="*/ 144 h 14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28" h="144">
                  <a:moveTo>
                    <a:pt x="0" y="96"/>
                  </a:moveTo>
                  <a:lnTo>
                    <a:pt x="0" y="0"/>
                  </a:lnTo>
                  <a:lnTo>
                    <a:pt x="528" y="0"/>
                  </a:lnTo>
                  <a:lnTo>
                    <a:pt x="528" y="144"/>
                  </a:ln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901" name="Text Box 77"/>
            <p:cNvSpPr txBox="1">
              <a:spLocks noChangeArrowheads="1"/>
            </p:cNvSpPr>
            <p:nvPr/>
          </p:nvSpPr>
          <p:spPr bwMode="auto">
            <a:xfrm>
              <a:off x="4272" y="2688"/>
              <a:ext cx="652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ekton" charset="0"/>
                  <a:ea typeface="ＭＳ Ｐゴシック" charset="0"/>
                </a:defRPr>
              </a:lvl9pPr>
            </a:lstStyle>
            <a:p>
              <a:r>
                <a:rPr lang="en-US" sz="1200" b="0">
                  <a:latin typeface="Tahoma" charset="0"/>
                </a:rPr>
                <a:t>R1 </a:t>
              </a:r>
              <a:r>
                <a:rPr lang="en-US" sz="1200" b="0">
                  <a:latin typeface="Tahoma" charset="0"/>
                  <a:sym typeface="Symbol" charset="0"/>
                </a:rPr>
                <a:t>R2+R3</a:t>
              </a:r>
              <a:endParaRPr lang="en-US" sz="1200" b="0">
                <a:latin typeface="Tahoma" charset="0"/>
              </a:endParaRPr>
            </a:p>
          </p:txBody>
        </p:sp>
      </p:grpSp>
      <p:sp>
        <p:nvSpPr>
          <p:cNvPr id="36879" name="Line 78"/>
          <p:cNvSpPr>
            <a:spLocks noChangeShapeType="1"/>
          </p:cNvSpPr>
          <p:nvPr/>
        </p:nvSpPr>
        <p:spPr bwMode="auto">
          <a:xfrm>
            <a:off x="5526088" y="2278063"/>
            <a:ext cx="0" cy="479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80" name="Text Box 79"/>
          <p:cNvSpPr txBox="1">
            <a:spLocks noChangeArrowheads="1"/>
          </p:cNvSpPr>
          <p:nvPr/>
        </p:nvSpPr>
        <p:spPr bwMode="auto">
          <a:xfrm>
            <a:off x="4725988" y="2354263"/>
            <a:ext cx="8874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1400">
                <a:latin typeface="Tahoma" charset="0"/>
              </a:rPr>
              <a:t>address</a:t>
            </a:r>
          </a:p>
        </p:txBody>
      </p:sp>
      <p:sp>
        <p:nvSpPr>
          <p:cNvPr id="36881" name="Line 80"/>
          <p:cNvSpPr>
            <a:spLocks noChangeShapeType="1"/>
          </p:cNvSpPr>
          <p:nvPr/>
        </p:nvSpPr>
        <p:spPr bwMode="auto">
          <a:xfrm>
            <a:off x="3086100" y="2278063"/>
            <a:ext cx="0" cy="479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82" name="Text Box 81"/>
          <p:cNvSpPr txBox="1">
            <a:spLocks noChangeArrowheads="1"/>
          </p:cNvSpPr>
          <p:nvPr/>
        </p:nvSpPr>
        <p:spPr bwMode="auto">
          <a:xfrm>
            <a:off x="2286000" y="2354263"/>
            <a:ext cx="88741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ekton" charset="0"/>
                <a:ea typeface="ＭＳ Ｐゴシック" charset="0"/>
              </a:defRPr>
            </a:lvl9pPr>
          </a:lstStyle>
          <a:p>
            <a:r>
              <a:rPr lang="en-US" sz="1400">
                <a:latin typeface="Tahoma" charset="0"/>
              </a:rPr>
              <a:t>address</a:t>
            </a:r>
          </a:p>
        </p:txBody>
      </p:sp>
      <p:sp>
        <p:nvSpPr>
          <p:cNvPr id="36884" name="Freeform 64"/>
          <p:cNvSpPr>
            <a:spLocks/>
          </p:cNvSpPr>
          <p:nvPr/>
        </p:nvSpPr>
        <p:spPr bwMode="auto">
          <a:xfrm>
            <a:off x="1562100" y="1973263"/>
            <a:ext cx="723900" cy="1676400"/>
          </a:xfrm>
          <a:custGeom>
            <a:avLst/>
            <a:gdLst>
              <a:gd name="T0" fmla="*/ 2147483647 w 456"/>
              <a:gd name="T1" fmla="*/ 0 h 1056"/>
              <a:gd name="T2" fmla="*/ 2147483647 w 456"/>
              <a:gd name="T3" fmla="*/ 2147483647 h 1056"/>
              <a:gd name="T4" fmla="*/ 2147483647 w 456"/>
              <a:gd name="T5" fmla="*/ 2147483647 h 1056"/>
              <a:gd name="T6" fmla="*/ 2147483647 w 456"/>
              <a:gd name="T7" fmla="*/ 2147483647 h 1056"/>
              <a:gd name="T8" fmla="*/ 0 60000 65536"/>
              <a:gd name="T9" fmla="*/ 0 60000 65536"/>
              <a:gd name="T10" fmla="*/ 0 60000 65536"/>
              <a:gd name="T11" fmla="*/ 0 60000 65536"/>
              <a:gd name="T12" fmla="*/ 0 w 456"/>
              <a:gd name="T13" fmla="*/ 0 h 1056"/>
              <a:gd name="T14" fmla="*/ 456 w 456"/>
              <a:gd name="T15" fmla="*/ 1056 h 10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6" h="1056">
                <a:moveTo>
                  <a:pt x="456" y="0"/>
                </a:moveTo>
                <a:cubicBezTo>
                  <a:pt x="348" y="52"/>
                  <a:pt x="240" y="104"/>
                  <a:pt x="168" y="192"/>
                </a:cubicBezTo>
                <a:cubicBezTo>
                  <a:pt x="96" y="280"/>
                  <a:pt x="48" y="384"/>
                  <a:pt x="24" y="528"/>
                </a:cubicBezTo>
                <a:cubicBezTo>
                  <a:pt x="0" y="672"/>
                  <a:pt x="12" y="864"/>
                  <a:pt x="24" y="1056"/>
                </a:cubicBezTo>
              </a:path>
            </a:pathLst>
          </a:custGeom>
          <a:noFill/>
          <a:ln w="57150">
            <a:solidFill>
              <a:srgbClr val="CC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A3CE377-7C9E-D2F6-79CB-DEF3A094ADC9}"/>
              </a:ext>
            </a:extLst>
          </p:cNvPr>
          <p:cNvGrpSpPr/>
          <p:nvPr/>
        </p:nvGrpSpPr>
        <p:grpSpPr>
          <a:xfrm>
            <a:off x="15875" y="3347867"/>
            <a:ext cx="2328863" cy="2067096"/>
            <a:chOff x="15875" y="3347867"/>
            <a:chExt cx="2328863" cy="2067096"/>
          </a:xfrm>
        </p:grpSpPr>
        <p:sp>
          <p:nvSpPr>
            <p:cNvPr id="5" name="Rectangle 4"/>
            <p:cNvSpPr/>
            <p:nvPr/>
          </p:nvSpPr>
          <p:spPr bwMode="auto">
            <a:xfrm>
              <a:off x="815975" y="3684588"/>
              <a:ext cx="1524000" cy="141605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b">
              <a:spAutoFit/>
            </a:bodyPr>
            <a:lstStyle/>
            <a:p>
              <a:pPr>
                <a:defRPr/>
              </a:pPr>
              <a:endParaRPr lang="en-US" sz="1800" b="0">
                <a:latin typeface="Arial" charset="0"/>
              </a:endParaRPr>
            </a:p>
          </p:txBody>
        </p:sp>
        <p:sp>
          <p:nvSpPr>
            <p:cNvPr id="36886" name="Rectangle 5"/>
            <p:cNvSpPr>
              <a:spLocks noChangeArrowheads="1"/>
            </p:cNvSpPr>
            <p:nvPr/>
          </p:nvSpPr>
          <p:spPr bwMode="auto">
            <a:xfrm>
              <a:off x="15875" y="3347867"/>
              <a:ext cx="1470025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600" b="0" dirty="0">
                  <a:latin typeface="Tahoma" charset="0"/>
                </a:rPr>
                <a:t>“Register File”</a:t>
              </a:r>
              <a:endParaRPr lang="en-US" sz="16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15975" y="3684588"/>
              <a:ext cx="1524000" cy="3079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tIns="91440" bIns="91440" anchor="ctr"/>
            <a:lstStyle/>
            <a:p>
              <a:pPr algn="ctr">
                <a:defRPr/>
              </a:pPr>
              <a:r>
                <a:rPr lang="en-US" sz="1400" b="0" dirty="0">
                  <a:latin typeface="+mn-lt"/>
                </a:rPr>
                <a:t>Register 0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820738" y="3998913"/>
              <a:ext cx="1524000" cy="3079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tIns="91440" bIns="91440" anchor="ctr"/>
            <a:lstStyle/>
            <a:p>
              <a:pPr algn="ctr">
                <a:defRPr/>
              </a:pPr>
              <a:r>
                <a:rPr lang="en-US" sz="1400" b="0" dirty="0">
                  <a:latin typeface="+mn-lt"/>
                </a:rPr>
                <a:t>Register 1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820738" y="4797425"/>
              <a:ext cx="1524000" cy="3079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tIns="91440" bIns="91440" anchor="ctr"/>
            <a:lstStyle/>
            <a:p>
              <a:pPr algn="ctr">
                <a:defRPr/>
              </a:pPr>
              <a:r>
                <a:rPr lang="en-US" sz="1400" b="0" dirty="0">
                  <a:latin typeface="+mn-lt"/>
                </a:rPr>
                <a:t>Register 31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AED9402-5BAE-6DCF-0229-08F3F96A6019}"/>
                </a:ext>
              </a:extLst>
            </p:cNvPr>
            <p:cNvSpPr txBox="1"/>
            <p:nvPr/>
          </p:nvSpPr>
          <p:spPr>
            <a:xfrm>
              <a:off x="1181539" y="5076409"/>
              <a:ext cx="7425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00" b="0" dirty="0"/>
                <a:t>32 bits</a:t>
              </a:r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439517ED-7935-1412-BB90-5AFC2D021F4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924050" y="5257191"/>
              <a:ext cx="36195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7660471E-F390-C76E-5E81-E6DFD8BF10CE}"/>
                </a:ext>
              </a:extLst>
            </p:cNvPr>
            <p:cNvCxnSpPr>
              <a:stCxn id="2" idx="1"/>
            </p:cNvCxnSpPr>
            <p:nvPr/>
          </p:nvCxnSpPr>
          <p:spPr bwMode="auto">
            <a:xfrm flipH="1">
              <a:off x="815975" y="5245686"/>
              <a:ext cx="365564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1031085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84" grpId="0" animBg="1"/>
    </p:bldLst>
  </p:timing>
</p:sld>
</file>

<file path=ppt/theme/theme1.xml><?xml version="1.0" encoding="utf-8"?>
<a:theme xmlns:a="http://schemas.openxmlformats.org/drawingml/2006/main" name="CMSC411theme">
  <a:themeElements>
    <a:clrScheme name="proposal 15">
      <a:dk1>
        <a:srgbClr val="000000"/>
      </a:dk1>
      <a:lt1>
        <a:srgbClr val="FFFFFF"/>
      </a:lt1>
      <a:dk2>
        <a:srgbClr val="FFFFFF"/>
      </a:dk2>
      <a:lt2>
        <a:srgbClr val="000000"/>
      </a:lt2>
      <a:accent1>
        <a:srgbClr val="A50021"/>
      </a:accent1>
      <a:accent2>
        <a:srgbClr val="009900"/>
      </a:accent2>
      <a:accent3>
        <a:srgbClr val="FFFFFF"/>
      </a:accent3>
      <a:accent4>
        <a:srgbClr val="000000"/>
      </a:accent4>
      <a:accent5>
        <a:srgbClr val="CFAAAB"/>
      </a:accent5>
      <a:accent6>
        <a:srgbClr val="008A00"/>
      </a:accent6>
      <a:hlink>
        <a:srgbClr val="003399"/>
      </a:hlink>
      <a:folHlink>
        <a:srgbClr val="DDDDDD"/>
      </a:folHlink>
    </a:clrScheme>
    <a:fontScheme name="proposal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b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b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rtlCol="0">
        <a:spAutoFit/>
      </a:bodyPr>
      <a:lstStyle>
        <a:defPPr algn="l">
          <a:defRPr sz="1600" b="0" dirty="0" err="1" smtClean="0"/>
        </a:defPPr>
      </a:lstStyle>
    </a:txDef>
  </a:objectDefaults>
  <a:extraClrSchemeLst>
    <a:extraClrScheme>
      <a:clrScheme name="proposal 1">
        <a:dk1>
          <a:srgbClr val="001932"/>
        </a:dk1>
        <a:lt1>
          <a:srgbClr val="FFFFFF"/>
        </a:lt1>
        <a:dk2>
          <a:srgbClr val="2181B7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BC1D8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6666FF"/>
        </a:hlink>
        <a:folHlink>
          <a:srgbClr val="1C6D9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2">
        <a:dk1>
          <a:srgbClr val="000000"/>
        </a:dk1>
        <a:lt1>
          <a:srgbClr val="FFFFFF"/>
        </a:lt1>
        <a:dk2>
          <a:srgbClr val="000066"/>
        </a:dk2>
        <a:lt2>
          <a:srgbClr val="969696"/>
        </a:lt2>
        <a:accent1>
          <a:srgbClr val="666699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B9B9E7"/>
        </a:accent6>
        <a:hlink>
          <a:srgbClr val="CC00C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4">
        <a:dk1>
          <a:srgbClr val="000000"/>
        </a:dk1>
        <a:lt1>
          <a:srgbClr val="FFFFCC"/>
        </a:lt1>
        <a:dk2>
          <a:srgbClr val="FF6600"/>
        </a:dk2>
        <a:lt2>
          <a:srgbClr val="333300"/>
        </a:lt2>
        <a:accent1>
          <a:srgbClr val="800000"/>
        </a:accent1>
        <a:accent2>
          <a:srgbClr val="CC6600"/>
        </a:accent2>
        <a:accent3>
          <a:srgbClr val="FFFFE2"/>
        </a:accent3>
        <a:accent4>
          <a:srgbClr val="000000"/>
        </a:accent4>
        <a:accent5>
          <a:srgbClr val="C0AAAA"/>
        </a:accent5>
        <a:accent6>
          <a:srgbClr val="B95C00"/>
        </a:accent6>
        <a:hlink>
          <a:srgbClr val="808000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5">
        <a:dk1>
          <a:srgbClr val="1C3956"/>
        </a:dk1>
        <a:lt1>
          <a:srgbClr val="FFFFFF"/>
        </a:lt1>
        <a:dk2>
          <a:srgbClr val="003366"/>
        </a:dk2>
        <a:lt2>
          <a:srgbClr val="DDDDDD"/>
        </a:lt2>
        <a:accent1>
          <a:srgbClr val="3D7CBB"/>
        </a:accent1>
        <a:accent2>
          <a:srgbClr val="00152A"/>
        </a:accent2>
        <a:accent3>
          <a:srgbClr val="AAADB8"/>
        </a:accent3>
        <a:accent4>
          <a:srgbClr val="DADADA"/>
        </a:accent4>
        <a:accent5>
          <a:srgbClr val="AFBFDA"/>
        </a:accent5>
        <a:accent6>
          <a:srgbClr val="001225"/>
        </a:accent6>
        <a:hlink>
          <a:srgbClr val="33CCCC"/>
        </a:hlink>
        <a:folHlink>
          <a:srgbClr val="96B9D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6">
        <a:dk1>
          <a:srgbClr val="000000"/>
        </a:dk1>
        <a:lt1>
          <a:srgbClr val="FFFFFF"/>
        </a:lt1>
        <a:dk2>
          <a:srgbClr val="440044"/>
        </a:dk2>
        <a:lt2>
          <a:srgbClr val="491D49"/>
        </a:lt2>
        <a:accent1>
          <a:srgbClr val="9D9DBD"/>
        </a:accent1>
        <a:accent2>
          <a:srgbClr val="14213C"/>
        </a:accent2>
        <a:accent3>
          <a:srgbClr val="FFFFFF"/>
        </a:accent3>
        <a:accent4>
          <a:srgbClr val="000000"/>
        </a:accent4>
        <a:accent5>
          <a:srgbClr val="CCCCDB"/>
        </a:accent5>
        <a:accent6>
          <a:srgbClr val="111D35"/>
        </a:accent6>
        <a:hlink>
          <a:srgbClr val="666699"/>
        </a:hlink>
        <a:folHlink>
          <a:srgbClr val="DBDBF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7">
        <a:dk1>
          <a:srgbClr val="000000"/>
        </a:dk1>
        <a:lt1>
          <a:srgbClr val="FFFFFF"/>
        </a:lt1>
        <a:dk2>
          <a:srgbClr val="000000"/>
        </a:dk2>
        <a:lt2>
          <a:srgbClr val="001A00"/>
        </a:lt2>
        <a:accent1>
          <a:srgbClr val="339966"/>
        </a:accent1>
        <a:accent2>
          <a:srgbClr val="003300"/>
        </a:accent2>
        <a:accent3>
          <a:srgbClr val="FFFFFF"/>
        </a:accent3>
        <a:accent4>
          <a:srgbClr val="000000"/>
        </a:accent4>
        <a:accent5>
          <a:srgbClr val="ADCAB8"/>
        </a:accent5>
        <a:accent6>
          <a:srgbClr val="002D00"/>
        </a:accent6>
        <a:hlink>
          <a:srgbClr val="FF9933"/>
        </a:hlink>
        <a:folHlink>
          <a:srgbClr val="AFE9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8">
        <a:dk1>
          <a:srgbClr val="000000"/>
        </a:dk1>
        <a:lt1>
          <a:srgbClr val="FFFFFF"/>
        </a:lt1>
        <a:dk2>
          <a:srgbClr val="000000"/>
        </a:dk2>
        <a:lt2>
          <a:srgbClr val="FFCC00"/>
        </a:lt2>
        <a:accent1>
          <a:srgbClr val="FF9900"/>
        </a:accent1>
        <a:accent2>
          <a:srgbClr val="D60093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C20085"/>
        </a:accent6>
        <a:hlink>
          <a:srgbClr val="9966FF"/>
        </a:hlink>
        <a:folHlink>
          <a:srgbClr val="80808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9">
        <a:dk1>
          <a:srgbClr val="001932"/>
        </a:dk1>
        <a:lt1>
          <a:srgbClr val="FFFFFF"/>
        </a:lt1>
        <a:dk2>
          <a:srgbClr val="1A6690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BB8C6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FFCDC0"/>
        </a:hlink>
        <a:folHlink>
          <a:srgbClr val="16547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10">
        <a:dk1>
          <a:srgbClr val="000000"/>
        </a:dk1>
        <a:lt1>
          <a:srgbClr val="FFFFFF"/>
        </a:lt1>
        <a:dk2>
          <a:srgbClr val="114663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AB0B7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FFCDC0"/>
        </a:hlink>
        <a:folHlink>
          <a:srgbClr val="16547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11">
        <a:dk1>
          <a:srgbClr val="000000"/>
        </a:dk1>
        <a:lt1>
          <a:srgbClr val="FFFFFF"/>
        </a:lt1>
        <a:dk2>
          <a:srgbClr val="114663"/>
        </a:dk2>
        <a:lt2>
          <a:srgbClr val="CCFFFF"/>
        </a:lt2>
        <a:accent1>
          <a:srgbClr val="99FFCC"/>
        </a:accent1>
        <a:accent2>
          <a:srgbClr val="01B0FF"/>
        </a:accent2>
        <a:accent3>
          <a:srgbClr val="AAB0B7"/>
        </a:accent3>
        <a:accent4>
          <a:srgbClr val="DADADA"/>
        </a:accent4>
        <a:accent5>
          <a:srgbClr val="CAFFE2"/>
        </a:accent5>
        <a:accent6>
          <a:srgbClr val="019FE7"/>
        </a:accent6>
        <a:hlink>
          <a:srgbClr val="FFBFAD"/>
        </a:hlink>
        <a:folHlink>
          <a:srgbClr val="0E36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posal 12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1B0FF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19FE7"/>
        </a:accent6>
        <a:hlink>
          <a:srgbClr val="0033CC"/>
        </a:hlink>
        <a:folHlink>
          <a:srgbClr val="0E36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13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1B0FF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19FE7"/>
        </a:accent6>
        <a:hlink>
          <a:srgbClr val="003399"/>
        </a:hlink>
        <a:folHlink>
          <a:srgbClr val="0E36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14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1B0FF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19FE7"/>
        </a:accent6>
        <a:hlink>
          <a:srgbClr val="00339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posal 15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A50021"/>
        </a:accent1>
        <a:accent2>
          <a:srgbClr val="009900"/>
        </a:accent2>
        <a:accent3>
          <a:srgbClr val="FFFFFF"/>
        </a:accent3>
        <a:accent4>
          <a:srgbClr val="000000"/>
        </a:accent4>
        <a:accent5>
          <a:srgbClr val="CFAAAB"/>
        </a:accent5>
        <a:accent6>
          <a:srgbClr val="008A00"/>
        </a:accent6>
        <a:hlink>
          <a:srgbClr val="00339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MSC411theme" id="{BC55998C-368B-B044-8B36-78082E1C8EA4}" vid="{B8E5A669-A5BF-3142-A21E-E89D049C65D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CMSC411theme</Template>
  <TotalTime>14463</TotalTime>
  <Words>1921</Words>
  <Application>Microsoft Macintosh PowerPoint</Application>
  <PresentationFormat>On-screen Show (4:3)</PresentationFormat>
  <Paragraphs>518</Paragraphs>
  <Slides>22</Slides>
  <Notes>13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4" baseType="lpstr">
      <vt:lpstr>Arial</vt:lpstr>
      <vt:lpstr>Arial Narrow</vt:lpstr>
      <vt:lpstr>Comic Sans MS</vt:lpstr>
      <vt:lpstr>Courier New</vt:lpstr>
      <vt:lpstr>Roboto</vt:lpstr>
      <vt:lpstr>Tahoma</vt:lpstr>
      <vt:lpstr>Tekton</vt:lpstr>
      <vt:lpstr>Times New Roman</vt:lpstr>
      <vt:lpstr>Wingdings</vt:lpstr>
      <vt:lpstr>Wingdings 2</vt:lpstr>
      <vt:lpstr>CMSC411theme</vt:lpstr>
      <vt:lpstr>Worksheet</vt:lpstr>
      <vt:lpstr> Introduction to  Instruction Set Architecture</vt:lpstr>
      <vt:lpstr>Representing Instructions</vt:lpstr>
      <vt:lpstr>A General-Purpose Computer</vt:lpstr>
      <vt:lpstr>Open Questions in our Simple Model</vt:lpstr>
      <vt:lpstr>Instructions and Programs</vt:lpstr>
      <vt:lpstr>Anatomy of an Instruction</vt:lpstr>
      <vt:lpstr>Meaning of an Instruction</vt:lpstr>
      <vt:lpstr>Being the Machine!</vt:lpstr>
      <vt:lpstr>Anatomy of a von Neumann Computer</vt:lpstr>
      <vt:lpstr>The big picture: RISC</vt:lpstr>
      <vt:lpstr>PowerPoint Presentation</vt:lpstr>
      <vt:lpstr>MIPS Register Usage Conventions</vt:lpstr>
      <vt:lpstr>Bit, Byte, and Word (in MIPS-lish)</vt:lpstr>
      <vt:lpstr>MIPS Programming Model a representative simple RISC machine</vt:lpstr>
      <vt:lpstr>Some MIPS Memory Nits</vt:lpstr>
      <vt:lpstr>Programming a Processor</vt:lpstr>
      <vt:lpstr>Execution of f=(g+h)-(i+j) in MIPS</vt:lpstr>
      <vt:lpstr>Execution of f=(g+h)-(i+j) in MIPS</vt:lpstr>
      <vt:lpstr>Execution of f=(g+h)-(i+j) in MIPS</vt:lpstr>
      <vt:lpstr>Execution of f=(g+h)-(i+j) in MIPS</vt:lpstr>
      <vt:lpstr>MIPS Register Nits</vt:lpstr>
      <vt:lpstr>MIPS Instruction Formats</vt:lpstr>
    </vt:vector>
  </TitlesOfParts>
  <Manager/>
  <Company>UMBC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 Sets - 1</dc:title>
  <dc:subject/>
  <dc:creator/>
  <cp:keywords/>
  <dc:description/>
  <cp:lastModifiedBy>Microsoft Office User</cp:lastModifiedBy>
  <cp:revision>354</cp:revision>
  <cp:lastPrinted>1999-09-10T12:56:53Z</cp:lastPrinted>
  <dcterms:created xsi:type="dcterms:W3CDTF">2011-01-26T16:55:54Z</dcterms:created>
  <dcterms:modified xsi:type="dcterms:W3CDTF">2022-09-21T15:01:59Z</dcterms:modified>
  <cp:category/>
</cp:coreProperties>
</file>

<file path=docProps/thumbnail.jpeg>
</file>